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0" r:id="rId3"/>
    <p:sldId id="272" r:id="rId4"/>
    <p:sldId id="257" r:id="rId5"/>
    <p:sldId id="258" r:id="rId6"/>
    <p:sldId id="259" r:id="rId7"/>
    <p:sldId id="262" r:id="rId8"/>
    <p:sldId id="263" r:id="rId9"/>
    <p:sldId id="260" r:id="rId10"/>
    <p:sldId id="266" r:id="rId11"/>
    <p:sldId id="267" r:id="rId12"/>
    <p:sldId id="276" r:id="rId13"/>
    <p:sldId id="277" r:id="rId14"/>
    <p:sldId id="278" r:id="rId15"/>
    <p:sldId id="279" r:id="rId16"/>
    <p:sldId id="280" r:id="rId17"/>
    <p:sldId id="281" r:id="rId18"/>
    <p:sldId id="274" r:id="rId19"/>
    <p:sldId id="273" r:id="rId20"/>
    <p:sldId id="282" r:id="rId21"/>
    <p:sldId id="268" r:id="rId22"/>
    <p:sldId id="261" r:id="rId23"/>
    <p:sldId id="264" r:id="rId24"/>
    <p:sldId id="271"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E0B835-DA44-422C-9B51-28B4508D5B0F}" type="doc">
      <dgm:prSet loTypeId="urn:microsoft.com/office/officeart/2005/8/layout/StepDownProcess" loCatId="process" qsTypeId="urn:microsoft.com/office/officeart/2005/8/quickstyle/simple5" qsCatId="simple" csTypeId="urn:microsoft.com/office/officeart/2005/8/colors/accent1_2" csCatId="accent1" phldr="1"/>
      <dgm:spPr/>
      <dgm:t>
        <a:bodyPr/>
        <a:lstStyle/>
        <a:p>
          <a:endParaRPr lang="en-IN"/>
        </a:p>
      </dgm:t>
    </dgm:pt>
    <dgm:pt modelId="{8241BD57-3224-49B8-9937-4D78A7F6CBFB}">
      <dgm:prSet phldrT="[Text]"/>
      <dgm:spPr/>
      <dgm:t>
        <a:bodyPr/>
        <a:lstStyle/>
        <a:p>
          <a:r>
            <a:rPr lang="en-IN" dirty="0"/>
            <a:t>SENSORS</a:t>
          </a:r>
        </a:p>
      </dgm:t>
    </dgm:pt>
    <dgm:pt modelId="{EBEC9A65-F555-4170-A01D-5EA28529CA09}" type="parTrans" cxnId="{4B1EB53D-AC23-4CE1-A8DE-9D76FCFE7A01}">
      <dgm:prSet/>
      <dgm:spPr/>
      <dgm:t>
        <a:bodyPr/>
        <a:lstStyle/>
        <a:p>
          <a:endParaRPr lang="en-IN"/>
        </a:p>
      </dgm:t>
    </dgm:pt>
    <dgm:pt modelId="{CCA5FEAC-0BAD-496E-A5B0-88A3CC9D2B77}" type="sibTrans" cxnId="{4B1EB53D-AC23-4CE1-A8DE-9D76FCFE7A01}">
      <dgm:prSet/>
      <dgm:spPr/>
      <dgm:t>
        <a:bodyPr/>
        <a:lstStyle/>
        <a:p>
          <a:endParaRPr lang="en-IN"/>
        </a:p>
      </dgm:t>
    </dgm:pt>
    <dgm:pt modelId="{A9C42E8A-FCE5-4836-ACDA-9A977F7F449E}">
      <dgm:prSet phldrT="[Text]"/>
      <dgm:spPr/>
      <dgm:t>
        <a:bodyPr/>
        <a:lstStyle/>
        <a:p>
          <a:r>
            <a:rPr lang="en-US" dirty="0"/>
            <a:t>Use of one transmitter and receiver along the cylinder length</a:t>
          </a:r>
          <a:endParaRPr lang="en-IN" dirty="0"/>
        </a:p>
      </dgm:t>
    </dgm:pt>
    <dgm:pt modelId="{14759308-90C5-4DEF-9891-18261BFC160C}" type="parTrans" cxnId="{B653EEA3-0DB5-4FAA-9CF1-D5E0BEB8EDF4}">
      <dgm:prSet/>
      <dgm:spPr/>
      <dgm:t>
        <a:bodyPr/>
        <a:lstStyle/>
        <a:p>
          <a:endParaRPr lang="en-IN"/>
        </a:p>
      </dgm:t>
    </dgm:pt>
    <dgm:pt modelId="{16A265B0-3AFA-438A-B90B-7C13F7473EC5}" type="sibTrans" cxnId="{B653EEA3-0DB5-4FAA-9CF1-D5E0BEB8EDF4}">
      <dgm:prSet/>
      <dgm:spPr/>
      <dgm:t>
        <a:bodyPr/>
        <a:lstStyle/>
        <a:p>
          <a:endParaRPr lang="en-IN"/>
        </a:p>
      </dgm:t>
    </dgm:pt>
    <dgm:pt modelId="{E2D1BB74-3FD6-4B58-80F1-B2165743902E}">
      <dgm:prSet phldrT="[Text]"/>
      <dgm:spPr/>
      <dgm:t>
        <a:bodyPr/>
        <a:lstStyle/>
        <a:p>
          <a:r>
            <a:rPr lang="en-IN" dirty="0"/>
            <a:t>AI MODEL</a:t>
          </a:r>
        </a:p>
      </dgm:t>
    </dgm:pt>
    <dgm:pt modelId="{9B46AB11-6F7B-465C-BCB6-D0659E9131CC}" type="parTrans" cxnId="{CA83A5D0-E395-4FE8-9B57-ED5071660D52}">
      <dgm:prSet/>
      <dgm:spPr/>
      <dgm:t>
        <a:bodyPr/>
        <a:lstStyle/>
        <a:p>
          <a:endParaRPr lang="en-IN"/>
        </a:p>
      </dgm:t>
    </dgm:pt>
    <dgm:pt modelId="{50DBF2BD-B112-4A8C-8B66-9456190D5E59}" type="sibTrans" cxnId="{CA83A5D0-E395-4FE8-9B57-ED5071660D52}">
      <dgm:prSet/>
      <dgm:spPr/>
      <dgm:t>
        <a:bodyPr/>
        <a:lstStyle/>
        <a:p>
          <a:endParaRPr lang="en-IN"/>
        </a:p>
      </dgm:t>
    </dgm:pt>
    <dgm:pt modelId="{AD61AF72-95DD-40BA-9443-9543BA834EF3}">
      <dgm:prSet phldrT="[Text]"/>
      <dgm:spPr/>
      <dgm:t>
        <a:bodyPr/>
        <a:lstStyle/>
        <a:p>
          <a:r>
            <a:rPr lang="en-US" dirty="0"/>
            <a:t>A Decision tree or any other AI model to predict material</a:t>
          </a:r>
          <a:endParaRPr lang="en-IN" dirty="0"/>
        </a:p>
      </dgm:t>
    </dgm:pt>
    <dgm:pt modelId="{304BE6EB-CCF8-47FD-A570-0F2F877C7BA4}" type="parTrans" cxnId="{33258C98-DEC6-4D64-ABE7-86F44114F952}">
      <dgm:prSet/>
      <dgm:spPr/>
      <dgm:t>
        <a:bodyPr/>
        <a:lstStyle/>
        <a:p>
          <a:endParaRPr lang="en-IN"/>
        </a:p>
      </dgm:t>
    </dgm:pt>
    <dgm:pt modelId="{790170AB-BBAF-4678-954A-D6FC273DB353}" type="sibTrans" cxnId="{33258C98-DEC6-4D64-ABE7-86F44114F952}">
      <dgm:prSet/>
      <dgm:spPr/>
      <dgm:t>
        <a:bodyPr/>
        <a:lstStyle/>
        <a:p>
          <a:endParaRPr lang="en-IN"/>
        </a:p>
      </dgm:t>
    </dgm:pt>
    <dgm:pt modelId="{39B4D765-DC12-4398-B793-EE6037B8B1E1}">
      <dgm:prSet phldrT="[Text]"/>
      <dgm:spPr/>
      <dgm:t>
        <a:bodyPr/>
        <a:lstStyle/>
        <a:p>
          <a:r>
            <a:rPr lang="en-IN" dirty="0"/>
            <a:t>PREDICTION</a:t>
          </a:r>
        </a:p>
      </dgm:t>
    </dgm:pt>
    <dgm:pt modelId="{4959FBD9-602F-42CE-B635-F25B10777827}" type="parTrans" cxnId="{DCD6D77E-2474-41D6-B28F-44DB05FC78DF}">
      <dgm:prSet/>
      <dgm:spPr/>
      <dgm:t>
        <a:bodyPr/>
        <a:lstStyle/>
        <a:p>
          <a:endParaRPr lang="en-IN"/>
        </a:p>
      </dgm:t>
    </dgm:pt>
    <dgm:pt modelId="{AB8A1A99-2842-418D-8E5C-C663F6BA24CB}" type="sibTrans" cxnId="{DCD6D77E-2474-41D6-B28F-44DB05FC78DF}">
      <dgm:prSet/>
      <dgm:spPr/>
      <dgm:t>
        <a:bodyPr/>
        <a:lstStyle/>
        <a:p>
          <a:endParaRPr lang="en-IN"/>
        </a:p>
      </dgm:t>
    </dgm:pt>
    <dgm:pt modelId="{160CC166-06D6-4B14-8FE7-F783373B94AF}">
      <dgm:prSet phldrT="[Text]"/>
      <dgm:spPr/>
      <dgm:t>
        <a:bodyPr/>
        <a:lstStyle/>
        <a:p>
          <a:r>
            <a:rPr lang="en-US" dirty="0"/>
            <a:t>Validation of predicted values with the actual data to find error</a:t>
          </a:r>
          <a:endParaRPr lang="en-IN" dirty="0"/>
        </a:p>
      </dgm:t>
    </dgm:pt>
    <dgm:pt modelId="{7E4E045C-2B27-4C25-A00B-10B61906DAC3}" type="parTrans" cxnId="{09BC85CC-8675-468A-981A-A643DD7E8588}">
      <dgm:prSet/>
      <dgm:spPr/>
      <dgm:t>
        <a:bodyPr/>
        <a:lstStyle/>
        <a:p>
          <a:endParaRPr lang="en-IN"/>
        </a:p>
      </dgm:t>
    </dgm:pt>
    <dgm:pt modelId="{2A916D6D-4AC3-4D22-BFE2-290D71C515A4}" type="sibTrans" cxnId="{09BC85CC-8675-468A-981A-A643DD7E8588}">
      <dgm:prSet/>
      <dgm:spPr/>
      <dgm:t>
        <a:bodyPr/>
        <a:lstStyle/>
        <a:p>
          <a:endParaRPr lang="en-IN"/>
        </a:p>
      </dgm:t>
    </dgm:pt>
    <dgm:pt modelId="{AB5EFCCA-A327-493F-9D77-602ED7431D89}" type="pres">
      <dgm:prSet presAssocID="{53E0B835-DA44-422C-9B51-28B4508D5B0F}" presName="rootnode" presStyleCnt="0">
        <dgm:presLayoutVars>
          <dgm:chMax/>
          <dgm:chPref/>
          <dgm:dir/>
          <dgm:animLvl val="lvl"/>
        </dgm:presLayoutVars>
      </dgm:prSet>
      <dgm:spPr/>
    </dgm:pt>
    <dgm:pt modelId="{A668689C-4CD1-41AC-9BFF-B91B5AFE31FE}" type="pres">
      <dgm:prSet presAssocID="{8241BD57-3224-49B8-9937-4D78A7F6CBFB}" presName="composite" presStyleCnt="0"/>
      <dgm:spPr/>
    </dgm:pt>
    <dgm:pt modelId="{6897B02F-D851-40E5-B197-86C7E29B9E91}" type="pres">
      <dgm:prSet presAssocID="{8241BD57-3224-49B8-9937-4D78A7F6CBFB}" presName="bentUpArrow1" presStyleLbl="alignImgPlace1" presStyleIdx="0" presStyleCnt="2"/>
      <dgm:spPr/>
    </dgm:pt>
    <dgm:pt modelId="{AEBCAF34-AF66-4281-ABE0-FBBA2749B70F}" type="pres">
      <dgm:prSet presAssocID="{8241BD57-3224-49B8-9937-4D78A7F6CBFB}" presName="ParentText" presStyleLbl="node1" presStyleIdx="0" presStyleCnt="3">
        <dgm:presLayoutVars>
          <dgm:chMax val="1"/>
          <dgm:chPref val="1"/>
          <dgm:bulletEnabled val="1"/>
        </dgm:presLayoutVars>
      </dgm:prSet>
      <dgm:spPr/>
    </dgm:pt>
    <dgm:pt modelId="{6FBB9BB0-1A13-4FD3-BB71-81FE1A3011CE}" type="pres">
      <dgm:prSet presAssocID="{8241BD57-3224-49B8-9937-4D78A7F6CBFB}" presName="ChildText" presStyleLbl="revTx" presStyleIdx="0" presStyleCnt="3" custScaleX="298861" custLinFactX="3564" custLinFactNeighborX="100000" custLinFactNeighborY="10547">
        <dgm:presLayoutVars>
          <dgm:chMax val="0"/>
          <dgm:chPref val="0"/>
          <dgm:bulletEnabled val="1"/>
        </dgm:presLayoutVars>
      </dgm:prSet>
      <dgm:spPr/>
    </dgm:pt>
    <dgm:pt modelId="{E87449DC-A201-4E87-8BE5-1563FBB5C86E}" type="pres">
      <dgm:prSet presAssocID="{CCA5FEAC-0BAD-496E-A5B0-88A3CC9D2B77}" presName="sibTrans" presStyleCnt="0"/>
      <dgm:spPr/>
    </dgm:pt>
    <dgm:pt modelId="{7C407FAC-7429-46EA-8188-DFE66D1F3D87}" type="pres">
      <dgm:prSet presAssocID="{E2D1BB74-3FD6-4B58-80F1-B2165743902E}" presName="composite" presStyleCnt="0"/>
      <dgm:spPr/>
    </dgm:pt>
    <dgm:pt modelId="{1B310A69-D59E-40FD-94F2-8AD5E6850DC0}" type="pres">
      <dgm:prSet presAssocID="{E2D1BB74-3FD6-4B58-80F1-B2165743902E}" presName="bentUpArrow1" presStyleLbl="alignImgPlace1" presStyleIdx="1" presStyleCnt="2"/>
      <dgm:spPr/>
    </dgm:pt>
    <dgm:pt modelId="{69DA6E66-92D7-49D1-A4E3-FFC728E91A13}" type="pres">
      <dgm:prSet presAssocID="{E2D1BB74-3FD6-4B58-80F1-B2165743902E}" presName="ParentText" presStyleLbl="node1" presStyleIdx="1" presStyleCnt="3">
        <dgm:presLayoutVars>
          <dgm:chMax val="1"/>
          <dgm:chPref val="1"/>
          <dgm:bulletEnabled val="1"/>
        </dgm:presLayoutVars>
      </dgm:prSet>
      <dgm:spPr/>
    </dgm:pt>
    <dgm:pt modelId="{7E9CA231-4920-4B0E-84C8-1E543A5B229C}" type="pres">
      <dgm:prSet presAssocID="{E2D1BB74-3FD6-4B58-80F1-B2165743902E}" presName="ChildText" presStyleLbl="revTx" presStyleIdx="1" presStyleCnt="3" custScaleX="262400" custLinFactNeighborX="81187" custLinFactNeighborY="2897">
        <dgm:presLayoutVars>
          <dgm:chMax val="0"/>
          <dgm:chPref val="0"/>
          <dgm:bulletEnabled val="1"/>
        </dgm:presLayoutVars>
      </dgm:prSet>
      <dgm:spPr/>
    </dgm:pt>
    <dgm:pt modelId="{74A076E4-634B-4A1A-8387-ACBBD78BB9B2}" type="pres">
      <dgm:prSet presAssocID="{50DBF2BD-B112-4A8C-8B66-9456190D5E59}" presName="sibTrans" presStyleCnt="0"/>
      <dgm:spPr/>
    </dgm:pt>
    <dgm:pt modelId="{A6C3D63E-DDC7-404A-88EE-A8D882E7E748}" type="pres">
      <dgm:prSet presAssocID="{39B4D765-DC12-4398-B793-EE6037B8B1E1}" presName="composite" presStyleCnt="0"/>
      <dgm:spPr/>
    </dgm:pt>
    <dgm:pt modelId="{1444B5AC-83DD-4923-9A16-B79AC4C055E7}" type="pres">
      <dgm:prSet presAssocID="{39B4D765-DC12-4398-B793-EE6037B8B1E1}" presName="ParentText" presStyleLbl="node1" presStyleIdx="2" presStyleCnt="3">
        <dgm:presLayoutVars>
          <dgm:chMax val="1"/>
          <dgm:chPref val="1"/>
          <dgm:bulletEnabled val="1"/>
        </dgm:presLayoutVars>
      </dgm:prSet>
      <dgm:spPr/>
    </dgm:pt>
    <dgm:pt modelId="{9DC33A08-1448-4A03-B914-7677524DA962}" type="pres">
      <dgm:prSet presAssocID="{39B4D765-DC12-4398-B793-EE6037B8B1E1}" presName="FinalChildText" presStyleLbl="revTx" presStyleIdx="2" presStyleCnt="3" custScaleX="157525" custLinFactNeighborX="32304" custLinFactNeighborY="-1115">
        <dgm:presLayoutVars>
          <dgm:chMax val="0"/>
          <dgm:chPref val="0"/>
          <dgm:bulletEnabled val="1"/>
        </dgm:presLayoutVars>
      </dgm:prSet>
      <dgm:spPr/>
    </dgm:pt>
  </dgm:ptLst>
  <dgm:cxnLst>
    <dgm:cxn modelId="{865FAA03-08DD-4BA6-968A-09D426474AD1}" type="presOf" srcId="{160CC166-06D6-4B14-8FE7-F783373B94AF}" destId="{9DC33A08-1448-4A03-B914-7677524DA962}" srcOrd="0" destOrd="0" presId="urn:microsoft.com/office/officeart/2005/8/layout/StepDownProcess"/>
    <dgm:cxn modelId="{A713171B-65A3-4791-9E51-4CA117B3D41F}" type="presOf" srcId="{AD61AF72-95DD-40BA-9443-9543BA834EF3}" destId="{7E9CA231-4920-4B0E-84C8-1E543A5B229C}" srcOrd="0" destOrd="0" presId="urn:microsoft.com/office/officeart/2005/8/layout/StepDownProcess"/>
    <dgm:cxn modelId="{47F14B34-D0E0-4317-9651-D2660694C081}" type="presOf" srcId="{53E0B835-DA44-422C-9B51-28B4508D5B0F}" destId="{AB5EFCCA-A327-493F-9D77-602ED7431D89}" srcOrd="0" destOrd="0" presId="urn:microsoft.com/office/officeart/2005/8/layout/StepDownProcess"/>
    <dgm:cxn modelId="{4B1EB53D-AC23-4CE1-A8DE-9D76FCFE7A01}" srcId="{53E0B835-DA44-422C-9B51-28B4508D5B0F}" destId="{8241BD57-3224-49B8-9937-4D78A7F6CBFB}" srcOrd="0" destOrd="0" parTransId="{EBEC9A65-F555-4170-A01D-5EA28529CA09}" sibTransId="{CCA5FEAC-0BAD-496E-A5B0-88A3CC9D2B77}"/>
    <dgm:cxn modelId="{41E62A61-1A1A-4EB9-85F9-CF6FB1F1AE72}" type="presOf" srcId="{E2D1BB74-3FD6-4B58-80F1-B2165743902E}" destId="{69DA6E66-92D7-49D1-A4E3-FFC728E91A13}" srcOrd="0" destOrd="0" presId="urn:microsoft.com/office/officeart/2005/8/layout/StepDownProcess"/>
    <dgm:cxn modelId="{DCD6D77E-2474-41D6-B28F-44DB05FC78DF}" srcId="{53E0B835-DA44-422C-9B51-28B4508D5B0F}" destId="{39B4D765-DC12-4398-B793-EE6037B8B1E1}" srcOrd="2" destOrd="0" parTransId="{4959FBD9-602F-42CE-B635-F25B10777827}" sibTransId="{AB8A1A99-2842-418D-8E5C-C663F6BA24CB}"/>
    <dgm:cxn modelId="{33258C98-DEC6-4D64-ABE7-86F44114F952}" srcId="{E2D1BB74-3FD6-4B58-80F1-B2165743902E}" destId="{AD61AF72-95DD-40BA-9443-9543BA834EF3}" srcOrd="0" destOrd="0" parTransId="{304BE6EB-CCF8-47FD-A570-0F2F877C7BA4}" sibTransId="{790170AB-BBAF-4678-954A-D6FC273DB353}"/>
    <dgm:cxn modelId="{B653EEA3-0DB5-4FAA-9CF1-D5E0BEB8EDF4}" srcId="{8241BD57-3224-49B8-9937-4D78A7F6CBFB}" destId="{A9C42E8A-FCE5-4836-ACDA-9A977F7F449E}" srcOrd="0" destOrd="0" parTransId="{14759308-90C5-4DEF-9891-18261BFC160C}" sibTransId="{16A265B0-3AFA-438A-B90B-7C13F7473EC5}"/>
    <dgm:cxn modelId="{392906B4-5609-4C3C-8B71-923D4273EB06}" type="presOf" srcId="{39B4D765-DC12-4398-B793-EE6037B8B1E1}" destId="{1444B5AC-83DD-4923-9A16-B79AC4C055E7}" srcOrd="0" destOrd="0" presId="urn:microsoft.com/office/officeart/2005/8/layout/StepDownProcess"/>
    <dgm:cxn modelId="{09BC85CC-8675-468A-981A-A643DD7E8588}" srcId="{39B4D765-DC12-4398-B793-EE6037B8B1E1}" destId="{160CC166-06D6-4B14-8FE7-F783373B94AF}" srcOrd="0" destOrd="0" parTransId="{7E4E045C-2B27-4C25-A00B-10B61906DAC3}" sibTransId="{2A916D6D-4AC3-4D22-BFE2-290D71C515A4}"/>
    <dgm:cxn modelId="{CA83A5D0-E395-4FE8-9B57-ED5071660D52}" srcId="{53E0B835-DA44-422C-9B51-28B4508D5B0F}" destId="{E2D1BB74-3FD6-4B58-80F1-B2165743902E}" srcOrd="1" destOrd="0" parTransId="{9B46AB11-6F7B-465C-BCB6-D0659E9131CC}" sibTransId="{50DBF2BD-B112-4A8C-8B66-9456190D5E59}"/>
    <dgm:cxn modelId="{FA3BC7D0-1A79-45D8-9B40-E99F4601AD1B}" type="presOf" srcId="{A9C42E8A-FCE5-4836-ACDA-9A977F7F449E}" destId="{6FBB9BB0-1A13-4FD3-BB71-81FE1A3011CE}" srcOrd="0" destOrd="0" presId="urn:microsoft.com/office/officeart/2005/8/layout/StepDownProcess"/>
    <dgm:cxn modelId="{281F82DD-E750-40D0-BF1D-F36F1CE76199}" type="presOf" srcId="{8241BD57-3224-49B8-9937-4D78A7F6CBFB}" destId="{AEBCAF34-AF66-4281-ABE0-FBBA2749B70F}" srcOrd="0" destOrd="0" presId="urn:microsoft.com/office/officeart/2005/8/layout/StepDownProcess"/>
    <dgm:cxn modelId="{90626B25-C82A-43FC-B970-B79B1926AA8A}" type="presParOf" srcId="{AB5EFCCA-A327-493F-9D77-602ED7431D89}" destId="{A668689C-4CD1-41AC-9BFF-B91B5AFE31FE}" srcOrd="0" destOrd="0" presId="urn:microsoft.com/office/officeart/2005/8/layout/StepDownProcess"/>
    <dgm:cxn modelId="{E5B989AF-4897-4453-BBB4-594AAB98A4D5}" type="presParOf" srcId="{A668689C-4CD1-41AC-9BFF-B91B5AFE31FE}" destId="{6897B02F-D851-40E5-B197-86C7E29B9E91}" srcOrd="0" destOrd="0" presId="urn:microsoft.com/office/officeart/2005/8/layout/StepDownProcess"/>
    <dgm:cxn modelId="{5AC53BBA-0CDE-47BA-A65E-1C5492BEA297}" type="presParOf" srcId="{A668689C-4CD1-41AC-9BFF-B91B5AFE31FE}" destId="{AEBCAF34-AF66-4281-ABE0-FBBA2749B70F}" srcOrd="1" destOrd="0" presId="urn:microsoft.com/office/officeart/2005/8/layout/StepDownProcess"/>
    <dgm:cxn modelId="{92D142D9-6661-4FBC-8496-B9DB90C4F823}" type="presParOf" srcId="{A668689C-4CD1-41AC-9BFF-B91B5AFE31FE}" destId="{6FBB9BB0-1A13-4FD3-BB71-81FE1A3011CE}" srcOrd="2" destOrd="0" presId="urn:microsoft.com/office/officeart/2005/8/layout/StepDownProcess"/>
    <dgm:cxn modelId="{0D4B6A37-3B9D-4550-91F9-B0F04E91FA11}" type="presParOf" srcId="{AB5EFCCA-A327-493F-9D77-602ED7431D89}" destId="{E87449DC-A201-4E87-8BE5-1563FBB5C86E}" srcOrd="1" destOrd="0" presId="urn:microsoft.com/office/officeart/2005/8/layout/StepDownProcess"/>
    <dgm:cxn modelId="{D57AFDEB-88BC-40D1-A37A-377689C510FF}" type="presParOf" srcId="{AB5EFCCA-A327-493F-9D77-602ED7431D89}" destId="{7C407FAC-7429-46EA-8188-DFE66D1F3D87}" srcOrd="2" destOrd="0" presId="urn:microsoft.com/office/officeart/2005/8/layout/StepDownProcess"/>
    <dgm:cxn modelId="{5FDD32FC-302F-494B-82C7-22EBDFB76815}" type="presParOf" srcId="{7C407FAC-7429-46EA-8188-DFE66D1F3D87}" destId="{1B310A69-D59E-40FD-94F2-8AD5E6850DC0}" srcOrd="0" destOrd="0" presId="urn:microsoft.com/office/officeart/2005/8/layout/StepDownProcess"/>
    <dgm:cxn modelId="{6B465391-30C6-4624-9C7C-5E373C9B92A0}" type="presParOf" srcId="{7C407FAC-7429-46EA-8188-DFE66D1F3D87}" destId="{69DA6E66-92D7-49D1-A4E3-FFC728E91A13}" srcOrd="1" destOrd="0" presId="urn:microsoft.com/office/officeart/2005/8/layout/StepDownProcess"/>
    <dgm:cxn modelId="{EB42769D-D5FE-497E-AE60-CD3E051DA095}" type="presParOf" srcId="{7C407FAC-7429-46EA-8188-DFE66D1F3D87}" destId="{7E9CA231-4920-4B0E-84C8-1E543A5B229C}" srcOrd="2" destOrd="0" presId="urn:microsoft.com/office/officeart/2005/8/layout/StepDownProcess"/>
    <dgm:cxn modelId="{C439F7DA-8285-4F04-B009-695A3B025201}" type="presParOf" srcId="{AB5EFCCA-A327-493F-9D77-602ED7431D89}" destId="{74A076E4-634B-4A1A-8387-ACBBD78BB9B2}" srcOrd="3" destOrd="0" presId="urn:microsoft.com/office/officeart/2005/8/layout/StepDownProcess"/>
    <dgm:cxn modelId="{892D762B-A4FD-43E0-81CB-5A551175DF72}" type="presParOf" srcId="{AB5EFCCA-A327-493F-9D77-602ED7431D89}" destId="{A6C3D63E-DDC7-404A-88EE-A8D882E7E748}" srcOrd="4" destOrd="0" presId="urn:microsoft.com/office/officeart/2005/8/layout/StepDownProcess"/>
    <dgm:cxn modelId="{7B0B33C0-007D-4192-B2CE-F9B3930E07C2}" type="presParOf" srcId="{A6C3D63E-DDC7-404A-88EE-A8D882E7E748}" destId="{1444B5AC-83DD-4923-9A16-B79AC4C055E7}" srcOrd="0" destOrd="0" presId="urn:microsoft.com/office/officeart/2005/8/layout/StepDownProcess"/>
    <dgm:cxn modelId="{89DCB3A8-FE31-42A3-A76A-55213326A3E2}" type="presParOf" srcId="{A6C3D63E-DDC7-404A-88EE-A8D882E7E748}" destId="{9DC33A08-1448-4A03-B914-7677524DA962}"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7B02F-D851-40E5-B197-86C7E29B9E91}">
      <dsp:nvSpPr>
        <dsp:cNvPr id="0" name=""/>
        <dsp:cNvSpPr/>
      </dsp:nvSpPr>
      <dsp:spPr>
        <a:xfrm rot="5400000">
          <a:off x="494407" y="832794"/>
          <a:ext cx="736534" cy="83851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1">
          <a:scrgbClr r="0" g="0" b="0"/>
        </a:fillRef>
        <a:effectRef idx="3">
          <a:scrgbClr r="0" g="0" b="0"/>
        </a:effectRef>
        <a:fontRef idx="minor"/>
      </dsp:style>
    </dsp:sp>
    <dsp:sp modelId="{AEBCAF34-AF66-4281-ABE0-FBBA2749B70F}">
      <dsp:nvSpPr>
        <dsp:cNvPr id="0" name=""/>
        <dsp:cNvSpPr/>
      </dsp:nvSpPr>
      <dsp:spPr>
        <a:xfrm>
          <a:off x="299270" y="16330"/>
          <a:ext cx="1239890" cy="8678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SENSORS</a:t>
          </a:r>
        </a:p>
      </dsp:txBody>
      <dsp:txXfrm>
        <a:off x="341644" y="58704"/>
        <a:ext cx="1155142" cy="783135"/>
      </dsp:txXfrm>
    </dsp:sp>
    <dsp:sp modelId="{6FBB9BB0-1A13-4FD3-BB71-81FE1A3011CE}">
      <dsp:nvSpPr>
        <dsp:cNvPr id="0" name=""/>
        <dsp:cNvSpPr/>
      </dsp:nvSpPr>
      <dsp:spPr>
        <a:xfrm>
          <a:off x="1576436" y="173086"/>
          <a:ext cx="2695063" cy="70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Use of one transmitter and receiver along the cylinder length</a:t>
          </a:r>
          <a:endParaRPr lang="en-IN" sz="1200" kern="1200" dirty="0"/>
        </a:p>
      </dsp:txBody>
      <dsp:txXfrm>
        <a:off x="1576436" y="173086"/>
        <a:ext cx="2695063" cy="701461"/>
      </dsp:txXfrm>
    </dsp:sp>
    <dsp:sp modelId="{1B310A69-D59E-40FD-94F2-8AD5E6850DC0}">
      <dsp:nvSpPr>
        <dsp:cNvPr id="0" name=""/>
        <dsp:cNvSpPr/>
      </dsp:nvSpPr>
      <dsp:spPr>
        <a:xfrm rot="5400000">
          <a:off x="1952797" y="1807713"/>
          <a:ext cx="736534" cy="838518"/>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1">
          <a:scrgbClr r="0" g="0" b="0"/>
        </a:fillRef>
        <a:effectRef idx="3">
          <a:scrgbClr r="0" g="0" b="0"/>
        </a:effectRef>
        <a:fontRef idx="minor"/>
      </dsp:style>
    </dsp:sp>
    <dsp:sp modelId="{69DA6E66-92D7-49D1-A4E3-FFC728E91A13}">
      <dsp:nvSpPr>
        <dsp:cNvPr id="0" name=""/>
        <dsp:cNvSpPr/>
      </dsp:nvSpPr>
      <dsp:spPr>
        <a:xfrm>
          <a:off x="1757660" y="991249"/>
          <a:ext cx="1239890" cy="8678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AI MODEL</a:t>
          </a:r>
        </a:p>
      </dsp:txBody>
      <dsp:txXfrm>
        <a:off x="1800034" y="1033623"/>
        <a:ext cx="1155142" cy="783135"/>
      </dsp:txXfrm>
    </dsp:sp>
    <dsp:sp modelId="{7E9CA231-4920-4B0E-84C8-1E543A5B229C}">
      <dsp:nvSpPr>
        <dsp:cNvPr id="0" name=""/>
        <dsp:cNvSpPr/>
      </dsp:nvSpPr>
      <dsp:spPr>
        <a:xfrm>
          <a:off x="2997433" y="1094343"/>
          <a:ext cx="2366266" cy="70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A Decision tree or any other AI model to predict material</a:t>
          </a:r>
          <a:endParaRPr lang="en-IN" sz="1200" kern="1200" dirty="0"/>
        </a:p>
      </dsp:txBody>
      <dsp:txXfrm>
        <a:off x="2997433" y="1094343"/>
        <a:ext cx="2366266" cy="701461"/>
      </dsp:txXfrm>
    </dsp:sp>
    <dsp:sp modelId="{1444B5AC-83DD-4923-9A16-B79AC4C055E7}">
      <dsp:nvSpPr>
        <dsp:cNvPr id="0" name=""/>
        <dsp:cNvSpPr/>
      </dsp:nvSpPr>
      <dsp:spPr>
        <a:xfrm>
          <a:off x="3216049" y="1966169"/>
          <a:ext cx="1239890" cy="867883"/>
        </a:xfrm>
        <a:prstGeom prst="roundRect">
          <a:avLst>
            <a:gd name="adj" fmla="val 16670"/>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IN" sz="1600" kern="1200" dirty="0"/>
            <a:t>PREDICTION</a:t>
          </a:r>
        </a:p>
      </dsp:txBody>
      <dsp:txXfrm>
        <a:off x="3258423" y="2008543"/>
        <a:ext cx="1155142" cy="783135"/>
      </dsp:txXfrm>
    </dsp:sp>
    <dsp:sp modelId="{9DC33A08-1448-4A03-B914-7677524DA962}">
      <dsp:nvSpPr>
        <dsp:cNvPr id="0" name=""/>
        <dsp:cNvSpPr/>
      </dsp:nvSpPr>
      <dsp:spPr>
        <a:xfrm>
          <a:off x="4487876" y="2041120"/>
          <a:ext cx="1420526" cy="701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Validation of predicted values with the actual data to find error</a:t>
          </a:r>
          <a:endParaRPr lang="en-IN" sz="1000" kern="1200" dirty="0"/>
        </a:p>
      </dsp:txBody>
      <dsp:txXfrm>
        <a:off x="4487876" y="2041120"/>
        <a:ext cx="1420526" cy="701461"/>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3/6/2025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3/6/2025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3/6/2025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3/6/2025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3/6/2025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webp"/><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296C-80F3-0B75-2A0C-3001C069E80C}"/>
              </a:ext>
            </a:extLst>
          </p:cNvPr>
          <p:cNvSpPr>
            <a:spLocks noGrp="1"/>
          </p:cNvSpPr>
          <p:nvPr>
            <p:ph type="ctrTitle"/>
          </p:nvPr>
        </p:nvSpPr>
        <p:spPr/>
        <p:txBody>
          <a:bodyPr>
            <a:normAutofit/>
          </a:bodyPr>
          <a:lstStyle/>
          <a:p>
            <a:r>
              <a:rPr lang="en-IN" sz="6400" dirty="0"/>
              <a:t>TOPIC</a:t>
            </a:r>
          </a:p>
        </p:txBody>
      </p:sp>
      <p:sp>
        <p:nvSpPr>
          <p:cNvPr id="3" name="Subtitle 2">
            <a:extLst>
              <a:ext uri="{FF2B5EF4-FFF2-40B4-BE49-F238E27FC236}">
                <a16:creationId xmlns:a16="http://schemas.microsoft.com/office/drawing/2014/main" id="{6BE0E91C-006D-1A26-747B-BC2E193ED5D6}"/>
              </a:ext>
            </a:extLst>
          </p:cNvPr>
          <p:cNvSpPr>
            <a:spLocks noGrp="1"/>
          </p:cNvSpPr>
          <p:nvPr>
            <p:ph type="subTitle" idx="1"/>
          </p:nvPr>
        </p:nvSpPr>
        <p:spPr/>
        <p:txBody>
          <a:bodyPr/>
          <a:lstStyle/>
          <a:p>
            <a:r>
              <a:rPr lang="en-IN" dirty="0"/>
              <a:t>Material identification by Ultrasonic wave propagation through cylindrical rod using ai.</a:t>
            </a:r>
          </a:p>
        </p:txBody>
      </p:sp>
      <p:sp>
        <p:nvSpPr>
          <p:cNvPr id="4" name="TextBox 3">
            <a:extLst>
              <a:ext uri="{FF2B5EF4-FFF2-40B4-BE49-F238E27FC236}">
                <a16:creationId xmlns:a16="http://schemas.microsoft.com/office/drawing/2014/main" id="{9B6AEC42-486E-ADEF-3588-C3F325CB6775}"/>
              </a:ext>
            </a:extLst>
          </p:cNvPr>
          <p:cNvSpPr txBox="1"/>
          <p:nvPr/>
        </p:nvSpPr>
        <p:spPr>
          <a:xfrm>
            <a:off x="7004115" y="936214"/>
            <a:ext cx="4151565" cy="646331"/>
          </a:xfrm>
          <a:prstGeom prst="rect">
            <a:avLst/>
          </a:prstGeom>
          <a:noFill/>
        </p:spPr>
        <p:txBody>
          <a:bodyPr wrap="square" rtlCol="0">
            <a:spAutoFit/>
          </a:bodyPr>
          <a:lstStyle/>
          <a:p>
            <a:r>
              <a:rPr lang="en-IN" dirty="0"/>
              <a:t>21MEB0B26 – KANDI NARSIMHA REDDY</a:t>
            </a:r>
          </a:p>
          <a:p>
            <a:r>
              <a:rPr lang="en-IN" dirty="0"/>
              <a:t>21MEB0B40 – MD ANSARI</a:t>
            </a:r>
          </a:p>
        </p:txBody>
      </p:sp>
    </p:spTree>
    <p:extLst>
      <p:ext uri="{BB962C8B-B14F-4D97-AF65-F5344CB8AC3E}">
        <p14:creationId xmlns:p14="http://schemas.microsoft.com/office/powerpoint/2010/main" val="3217316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CB81A-031D-FFF3-72C2-D72E4100E70C}"/>
              </a:ext>
            </a:extLst>
          </p:cNvPr>
          <p:cNvSpPr>
            <a:spLocks noGrp="1"/>
          </p:cNvSpPr>
          <p:nvPr>
            <p:ph type="title"/>
          </p:nvPr>
        </p:nvSpPr>
        <p:spPr/>
        <p:txBody>
          <a:bodyPr/>
          <a:lstStyle/>
          <a:p>
            <a:r>
              <a:rPr lang="en-IN" dirty="0"/>
              <a:t>DISCUSSION ON RESULTS</a:t>
            </a:r>
          </a:p>
        </p:txBody>
      </p:sp>
      <p:sp>
        <p:nvSpPr>
          <p:cNvPr id="3" name="Content Placeholder 2">
            <a:extLst>
              <a:ext uri="{FF2B5EF4-FFF2-40B4-BE49-F238E27FC236}">
                <a16:creationId xmlns:a16="http://schemas.microsoft.com/office/drawing/2014/main" id="{784C96F2-EB4F-DEE1-C6CB-55775D01D875}"/>
              </a:ext>
            </a:extLst>
          </p:cNvPr>
          <p:cNvSpPr>
            <a:spLocks noGrp="1"/>
          </p:cNvSpPr>
          <p:nvPr>
            <p:ph idx="1"/>
          </p:nvPr>
        </p:nvSpPr>
        <p:spPr>
          <a:xfrm>
            <a:off x="1097280" y="1845734"/>
            <a:ext cx="9121376" cy="718357"/>
          </a:xfrm>
        </p:spPr>
        <p:txBody>
          <a:bodyPr/>
          <a:lstStyle/>
          <a:p>
            <a:r>
              <a:rPr lang="en-IN" dirty="0"/>
              <a:t>TIME OF FLIGHT FOR DIFFERENT MATERIALS AND LENGTH OF THE MATERIAL</a:t>
            </a:r>
          </a:p>
        </p:txBody>
      </p:sp>
      <p:sp>
        <p:nvSpPr>
          <p:cNvPr id="4" name="TextBox 3">
            <a:extLst>
              <a:ext uri="{FF2B5EF4-FFF2-40B4-BE49-F238E27FC236}">
                <a16:creationId xmlns:a16="http://schemas.microsoft.com/office/drawing/2014/main" id="{A302AEF3-4093-CDFB-61E7-FE6257450032}"/>
              </a:ext>
            </a:extLst>
          </p:cNvPr>
          <p:cNvSpPr txBox="1"/>
          <p:nvPr/>
        </p:nvSpPr>
        <p:spPr>
          <a:xfrm>
            <a:off x="4289196" y="2367189"/>
            <a:ext cx="4628561" cy="369332"/>
          </a:xfrm>
          <a:prstGeom prst="rect">
            <a:avLst/>
          </a:prstGeom>
          <a:noFill/>
        </p:spPr>
        <p:txBody>
          <a:bodyPr wrap="square" rtlCol="0">
            <a:spAutoFit/>
          </a:bodyPr>
          <a:lstStyle/>
          <a:p>
            <a:r>
              <a:rPr lang="en-IN" u="sng" dirty="0"/>
              <a:t>TIME OF FLIGHT FOR DIFFERENT MATERIAL</a:t>
            </a:r>
          </a:p>
        </p:txBody>
      </p:sp>
      <p:pic>
        <p:nvPicPr>
          <p:cNvPr id="6" name="Picture 5">
            <a:extLst>
              <a:ext uri="{FF2B5EF4-FFF2-40B4-BE49-F238E27FC236}">
                <a16:creationId xmlns:a16="http://schemas.microsoft.com/office/drawing/2014/main" id="{58FB41CA-89CA-18A7-AC53-3A6F56B26CA3}"/>
              </a:ext>
            </a:extLst>
          </p:cNvPr>
          <p:cNvPicPr>
            <a:picLocks noChangeAspect="1"/>
          </p:cNvPicPr>
          <p:nvPr/>
        </p:nvPicPr>
        <p:blipFill>
          <a:blip r:embed="rId2"/>
          <a:stretch>
            <a:fillRect/>
          </a:stretch>
        </p:blipFill>
        <p:spPr>
          <a:xfrm>
            <a:off x="414634" y="2975445"/>
            <a:ext cx="2776344" cy="2125744"/>
          </a:xfrm>
          <a:prstGeom prst="rect">
            <a:avLst/>
          </a:prstGeom>
        </p:spPr>
      </p:pic>
      <p:pic>
        <p:nvPicPr>
          <p:cNvPr id="8" name="Picture 7">
            <a:extLst>
              <a:ext uri="{FF2B5EF4-FFF2-40B4-BE49-F238E27FC236}">
                <a16:creationId xmlns:a16="http://schemas.microsoft.com/office/drawing/2014/main" id="{A79B9C67-453F-D1A1-3C6E-B228D14E1890}"/>
              </a:ext>
            </a:extLst>
          </p:cNvPr>
          <p:cNvPicPr>
            <a:picLocks noChangeAspect="1"/>
          </p:cNvPicPr>
          <p:nvPr/>
        </p:nvPicPr>
        <p:blipFill>
          <a:blip r:embed="rId3"/>
          <a:stretch>
            <a:fillRect/>
          </a:stretch>
        </p:blipFill>
        <p:spPr>
          <a:xfrm>
            <a:off x="6381040" y="3029131"/>
            <a:ext cx="2849536" cy="2077069"/>
          </a:xfrm>
          <a:prstGeom prst="rect">
            <a:avLst/>
          </a:prstGeom>
        </p:spPr>
      </p:pic>
      <p:sp>
        <p:nvSpPr>
          <p:cNvPr id="9" name="TextBox 8">
            <a:extLst>
              <a:ext uri="{FF2B5EF4-FFF2-40B4-BE49-F238E27FC236}">
                <a16:creationId xmlns:a16="http://schemas.microsoft.com/office/drawing/2014/main" id="{650E02AC-2BA7-4BFC-1ECB-903455A50D30}"/>
              </a:ext>
            </a:extLst>
          </p:cNvPr>
          <p:cNvSpPr txBox="1"/>
          <p:nvPr/>
        </p:nvSpPr>
        <p:spPr>
          <a:xfrm>
            <a:off x="2507530" y="5512543"/>
            <a:ext cx="1781666" cy="369332"/>
          </a:xfrm>
          <a:prstGeom prst="rect">
            <a:avLst/>
          </a:prstGeom>
          <a:noFill/>
        </p:spPr>
        <p:txBody>
          <a:bodyPr wrap="square" rtlCol="0">
            <a:spAutoFit/>
          </a:bodyPr>
          <a:lstStyle/>
          <a:p>
            <a:pPr algn="ctr"/>
            <a:r>
              <a:rPr lang="en-IN" dirty="0"/>
              <a:t>ZIRCONIUM</a:t>
            </a:r>
          </a:p>
        </p:txBody>
      </p:sp>
      <p:sp>
        <p:nvSpPr>
          <p:cNvPr id="12" name="TextBox 11">
            <a:extLst>
              <a:ext uri="{FF2B5EF4-FFF2-40B4-BE49-F238E27FC236}">
                <a16:creationId xmlns:a16="http://schemas.microsoft.com/office/drawing/2014/main" id="{41A8B0B5-918D-43CD-E9E8-B9D1B25E8E99}"/>
              </a:ext>
            </a:extLst>
          </p:cNvPr>
          <p:cNvSpPr txBox="1"/>
          <p:nvPr/>
        </p:nvSpPr>
        <p:spPr>
          <a:xfrm>
            <a:off x="8339743" y="5512543"/>
            <a:ext cx="1781666" cy="369332"/>
          </a:xfrm>
          <a:prstGeom prst="rect">
            <a:avLst/>
          </a:prstGeom>
          <a:noFill/>
        </p:spPr>
        <p:txBody>
          <a:bodyPr wrap="square" rtlCol="0">
            <a:spAutoFit/>
          </a:bodyPr>
          <a:lstStyle/>
          <a:p>
            <a:pPr algn="ctr"/>
            <a:r>
              <a:rPr lang="en-IN" dirty="0"/>
              <a:t>CHROMIUM</a:t>
            </a:r>
          </a:p>
        </p:txBody>
      </p:sp>
      <p:pic>
        <p:nvPicPr>
          <p:cNvPr id="14" name="Picture 13">
            <a:extLst>
              <a:ext uri="{FF2B5EF4-FFF2-40B4-BE49-F238E27FC236}">
                <a16:creationId xmlns:a16="http://schemas.microsoft.com/office/drawing/2014/main" id="{364167F0-ACDE-C5A3-760E-CF53A26DF4AE}"/>
              </a:ext>
            </a:extLst>
          </p:cNvPr>
          <p:cNvPicPr>
            <a:picLocks noChangeAspect="1"/>
          </p:cNvPicPr>
          <p:nvPr/>
        </p:nvPicPr>
        <p:blipFill>
          <a:blip r:embed="rId4"/>
          <a:stretch>
            <a:fillRect/>
          </a:stretch>
        </p:blipFill>
        <p:spPr>
          <a:xfrm>
            <a:off x="9230576" y="3030144"/>
            <a:ext cx="2849535" cy="2090497"/>
          </a:xfrm>
          <a:prstGeom prst="rect">
            <a:avLst/>
          </a:prstGeom>
        </p:spPr>
      </p:pic>
      <p:pic>
        <p:nvPicPr>
          <p:cNvPr id="16" name="Picture 15">
            <a:extLst>
              <a:ext uri="{FF2B5EF4-FFF2-40B4-BE49-F238E27FC236}">
                <a16:creationId xmlns:a16="http://schemas.microsoft.com/office/drawing/2014/main" id="{58FA9717-B48D-1AC1-7325-592499D702F5}"/>
              </a:ext>
            </a:extLst>
          </p:cNvPr>
          <p:cNvPicPr>
            <a:picLocks noChangeAspect="1"/>
          </p:cNvPicPr>
          <p:nvPr/>
        </p:nvPicPr>
        <p:blipFill>
          <a:blip r:embed="rId5"/>
          <a:stretch>
            <a:fillRect/>
          </a:stretch>
        </p:blipFill>
        <p:spPr>
          <a:xfrm>
            <a:off x="3190978" y="2987385"/>
            <a:ext cx="2722612" cy="1934216"/>
          </a:xfrm>
          <a:prstGeom prst="rect">
            <a:avLst/>
          </a:prstGeom>
        </p:spPr>
      </p:pic>
    </p:spTree>
    <p:extLst>
      <p:ext uri="{BB962C8B-B14F-4D97-AF65-F5344CB8AC3E}">
        <p14:creationId xmlns:p14="http://schemas.microsoft.com/office/powerpoint/2010/main" val="714824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7BA77-B995-E3B2-B469-9887EC846866}"/>
              </a:ext>
            </a:extLst>
          </p:cNvPr>
          <p:cNvSpPr>
            <a:spLocks noGrp="1"/>
          </p:cNvSpPr>
          <p:nvPr>
            <p:ph type="title"/>
          </p:nvPr>
        </p:nvSpPr>
        <p:spPr>
          <a:xfrm>
            <a:off x="1097280" y="286603"/>
            <a:ext cx="10441128" cy="1450757"/>
          </a:xfrm>
        </p:spPr>
        <p:txBody>
          <a:bodyPr/>
          <a:lstStyle/>
          <a:p>
            <a:r>
              <a:rPr lang="en-IN" u="sng" dirty="0"/>
              <a:t>TIME OF FLIGHT FOR DIFFERENT LENGTHS</a:t>
            </a:r>
          </a:p>
        </p:txBody>
      </p:sp>
      <p:pic>
        <p:nvPicPr>
          <p:cNvPr id="4" name="Picture 3">
            <a:extLst>
              <a:ext uri="{FF2B5EF4-FFF2-40B4-BE49-F238E27FC236}">
                <a16:creationId xmlns:a16="http://schemas.microsoft.com/office/drawing/2014/main" id="{C3A43F12-703A-993C-9EBA-E982D0967CE8}"/>
              </a:ext>
            </a:extLst>
          </p:cNvPr>
          <p:cNvPicPr>
            <a:picLocks noChangeAspect="1"/>
          </p:cNvPicPr>
          <p:nvPr/>
        </p:nvPicPr>
        <p:blipFill>
          <a:blip r:embed="rId2"/>
          <a:stretch>
            <a:fillRect/>
          </a:stretch>
        </p:blipFill>
        <p:spPr>
          <a:xfrm>
            <a:off x="597929" y="2500009"/>
            <a:ext cx="2647868" cy="1857982"/>
          </a:xfrm>
          <a:prstGeom prst="rect">
            <a:avLst/>
          </a:prstGeom>
        </p:spPr>
      </p:pic>
      <p:pic>
        <p:nvPicPr>
          <p:cNvPr id="6" name="Picture 5">
            <a:extLst>
              <a:ext uri="{FF2B5EF4-FFF2-40B4-BE49-F238E27FC236}">
                <a16:creationId xmlns:a16="http://schemas.microsoft.com/office/drawing/2014/main" id="{513B99BD-4EA2-65C1-1B9A-92E893EBBD38}"/>
              </a:ext>
            </a:extLst>
          </p:cNvPr>
          <p:cNvPicPr>
            <a:picLocks noChangeAspect="1"/>
          </p:cNvPicPr>
          <p:nvPr/>
        </p:nvPicPr>
        <p:blipFill>
          <a:blip r:embed="rId3"/>
          <a:stretch>
            <a:fillRect/>
          </a:stretch>
        </p:blipFill>
        <p:spPr>
          <a:xfrm>
            <a:off x="3362529" y="2500009"/>
            <a:ext cx="2733471" cy="1857982"/>
          </a:xfrm>
          <a:prstGeom prst="rect">
            <a:avLst/>
          </a:prstGeom>
        </p:spPr>
      </p:pic>
      <p:sp>
        <p:nvSpPr>
          <p:cNvPr id="7" name="TextBox 6">
            <a:extLst>
              <a:ext uri="{FF2B5EF4-FFF2-40B4-BE49-F238E27FC236}">
                <a16:creationId xmlns:a16="http://schemas.microsoft.com/office/drawing/2014/main" id="{0058A516-BCE2-936E-F496-A7F50C101AFF}"/>
              </a:ext>
            </a:extLst>
          </p:cNvPr>
          <p:cNvSpPr txBox="1"/>
          <p:nvPr/>
        </p:nvSpPr>
        <p:spPr>
          <a:xfrm>
            <a:off x="1867711" y="4523362"/>
            <a:ext cx="3365770" cy="369332"/>
          </a:xfrm>
          <a:prstGeom prst="rect">
            <a:avLst/>
          </a:prstGeom>
          <a:noFill/>
        </p:spPr>
        <p:txBody>
          <a:bodyPr wrap="square" rtlCol="0">
            <a:spAutoFit/>
          </a:bodyPr>
          <a:lstStyle/>
          <a:p>
            <a:r>
              <a:rPr lang="en-IN" dirty="0"/>
              <a:t>STAINLESS STEEL ( LENGTH = 0.5 )</a:t>
            </a:r>
          </a:p>
        </p:txBody>
      </p:sp>
      <p:pic>
        <p:nvPicPr>
          <p:cNvPr id="9" name="Picture 8">
            <a:extLst>
              <a:ext uri="{FF2B5EF4-FFF2-40B4-BE49-F238E27FC236}">
                <a16:creationId xmlns:a16="http://schemas.microsoft.com/office/drawing/2014/main" id="{94AA2333-9EF2-212A-E700-9E3514DA6DDA}"/>
              </a:ext>
            </a:extLst>
          </p:cNvPr>
          <p:cNvPicPr>
            <a:picLocks noChangeAspect="1"/>
          </p:cNvPicPr>
          <p:nvPr/>
        </p:nvPicPr>
        <p:blipFill>
          <a:blip r:embed="rId4"/>
          <a:stretch>
            <a:fillRect/>
          </a:stretch>
        </p:blipFill>
        <p:spPr>
          <a:xfrm>
            <a:off x="6527259" y="2500009"/>
            <a:ext cx="2733471" cy="1857982"/>
          </a:xfrm>
          <a:prstGeom prst="rect">
            <a:avLst/>
          </a:prstGeom>
        </p:spPr>
      </p:pic>
      <p:pic>
        <p:nvPicPr>
          <p:cNvPr id="11" name="Picture 10">
            <a:extLst>
              <a:ext uri="{FF2B5EF4-FFF2-40B4-BE49-F238E27FC236}">
                <a16:creationId xmlns:a16="http://schemas.microsoft.com/office/drawing/2014/main" id="{55E4AF2D-2707-5C3A-2F8B-32D9505E59E2}"/>
              </a:ext>
            </a:extLst>
          </p:cNvPr>
          <p:cNvPicPr>
            <a:picLocks noChangeAspect="1"/>
          </p:cNvPicPr>
          <p:nvPr/>
        </p:nvPicPr>
        <p:blipFill>
          <a:blip r:embed="rId5"/>
          <a:stretch>
            <a:fillRect/>
          </a:stretch>
        </p:blipFill>
        <p:spPr>
          <a:xfrm>
            <a:off x="9260730" y="2500009"/>
            <a:ext cx="2861266" cy="1857982"/>
          </a:xfrm>
          <a:prstGeom prst="rect">
            <a:avLst/>
          </a:prstGeom>
        </p:spPr>
      </p:pic>
      <p:sp>
        <p:nvSpPr>
          <p:cNvPr id="12" name="TextBox 11">
            <a:extLst>
              <a:ext uri="{FF2B5EF4-FFF2-40B4-BE49-F238E27FC236}">
                <a16:creationId xmlns:a16="http://schemas.microsoft.com/office/drawing/2014/main" id="{B71F14EC-51B8-3B45-DEDA-2759DF245E3C}"/>
              </a:ext>
            </a:extLst>
          </p:cNvPr>
          <p:cNvSpPr txBox="1"/>
          <p:nvPr/>
        </p:nvSpPr>
        <p:spPr>
          <a:xfrm>
            <a:off x="7438417" y="4523362"/>
            <a:ext cx="3365770" cy="369332"/>
          </a:xfrm>
          <a:prstGeom prst="rect">
            <a:avLst/>
          </a:prstGeom>
          <a:noFill/>
        </p:spPr>
        <p:txBody>
          <a:bodyPr wrap="square" rtlCol="0">
            <a:spAutoFit/>
          </a:bodyPr>
          <a:lstStyle/>
          <a:p>
            <a:r>
              <a:rPr lang="en-IN" dirty="0"/>
              <a:t>STAINLESS STEEL ( LENGTH = 0.3 )</a:t>
            </a:r>
          </a:p>
        </p:txBody>
      </p:sp>
    </p:spTree>
    <p:extLst>
      <p:ext uri="{BB962C8B-B14F-4D97-AF65-F5344CB8AC3E}">
        <p14:creationId xmlns:p14="http://schemas.microsoft.com/office/powerpoint/2010/main" val="172182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F039-644C-25A9-FE72-69B310F0A2AC}"/>
              </a:ext>
            </a:extLst>
          </p:cNvPr>
          <p:cNvSpPr>
            <a:spLocks noGrp="1"/>
          </p:cNvSpPr>
          <p:nvPr>
            <p:ph type="title"/>
          </p:nvPr>
        </p:nvSpPr>
        <p:spPr>
          <a:xfrm>
            <a:off x="1097280" y="563880"/>
            <a:ext cx="10058400" cy="1173480"/>
          </a:xfrm>
        </p:spPr>
        <p:txBody>
          <a:bodyPr>
            <a:normAutofit/>
          </a:bodyPr>
          <a:lstStyle/>
          <a:p>
            <a:r>
              <a:rPr lang="en-IN" sz="3800" dirty="0"/>
              <a:t>DERIVATION FOR GOVERNING EQUATION OF WAVE PROPAGATION: </a:t>
            </a:r>
          </a:p>
        </p:txBody>
      </p:sp>
      <p:sp>
        <p:nvSpPr>
          <p:cNvPr id="5" name="Rectangle 2">
            <a:extLst>
              <a:ext uri="{FF2B5EF4-FFF2-40B4-BE49-F238E27FC236}">
                <a16:creationId xmlns:a16="http://schemas.microsoft.com/office/drawing/2014/main" id="{AFE19FA6-F555-611F-1014-E48ED94B091A}"/>
              </a:ext>
            </a:extLst>
          </p:cNvPr>
          <p:cNvSpPr>
            <a:spLocks noGrp="1" noChangeArrowheads="1"/>
          </p:cNvSpPr>
          <p:nvPr>
            <p:ph idx="1"/>
          </p:nvPr>
        </p:nvSpPr>
        <p:spPr bwMode="auto">
          <a:xfrm>
            <a:off x="1313234" y="1772634"/>
            <a:ext cx="8813260" cy="610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1" i="0" u="none" strike="noStrike" cap="none" normalizeH="0" baseline="0" dirty="0">
                <a:ln>
                  <a:noFill/>
                </a:ln>
                <a:solidFill>
                  <a:schemeClr val="tx1"/>
                </a:solidFill>
                <a:effectLst/>
                <a:latin typeface="Arial" panose="020B0604020202020204" pitchFamily="34" charset="0"/>
              </a:rPr>
              <a:t>wave equation</a:t>
            </a:r>
            <a:r>
              <a:rPr kumimoji="0" lang="en-US" altLang="en-US" sz="1800" b="0" i="0" u="none" strike="noStrike" cap="none" normalizeH="0" baseline="0" dirty="0">
                <a:ln>
                  <a:noFill/>
                </a:ln>
                <a:solidFill>
                  <a:schemeClr val="tx1"/>
                </a:solidFill>
                <a:effectLst/>
                <a:latin typeface="Arial" panose="020B0604020202020204" pitchFamily="34" charset="0"/>
              </a:rPr>
              <a:t> describes how waves propagates in a medium.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 general form of the </a:t>
            </a:r>
            <a:r>
              <a:rPr kumimoji="0" lang="en-US" altLang="en-US" sz="1800" b="1" i="0" u="none" strike="noStrike" cap="none" normalizeH="0" baseline="0" dirty="0">
                <a:ln>
                  <a:noFill/>
                </a:ln>
                <a:solidFill>
                  <a:schemeClr val="tx1"/>
                </a:solidFill>
                <a:effectLst/>
                <a:latin typeface="Arial" panose="020B0604020202020204" pitchFamily="34" charset="0"/>
              </a:rPr>
              <a:t>1D wave equation</a:t>
            </a:r>
            <a:r>
              <a:rPr kumimoji="0" lang="en-US" altLang="en-US" sz="1800" b="0" i="0" u="none" strike="noStrike" cap="none" normalizeH="0" baseline="0" dirty="0">
                <a:ln>
                  <a:noFill/>
                </a:ln>
                <a:solidFill>
                  <a:schemeClr val="tx1"/>
                </a:solidFill>
                <a:effectLst/>
                <a:latin typeface="Arial" panose="020B0604020202020204" pitchFamily="34" charset="0"/>
              </a:rPr>
              <a:t> is: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endParaRPr lang="en-US" sz="1600" dirty="0"/>
          </a:p>
          <a:p>
            <a:r>
              <a:rPr lang="en-US" sz="1600" dirty="0"/>
              <a:t>where:</a:t>
            </a:r>
          </a:p>
          <a:p>
            <a:pPr>
              <a:buFont typeface="Arial" panose="020B0604020202020204" pitchFamily="34" charset="0"/>
              <a:buChar char="•"/>
            </a:pPr>
            <a:r>
              <a:rPr lang="en-US" sz="1600" dirty="0"/>
              <a:t>u(x,t) represents the displacement of the wave,</a:t>
            </a:r>
          </a:p>
          <a:p>
            <a:pPr>
              <a:buFont typeface="Arial" panose="020B0604020202020204" pitchFamily="34" charset="0"/>
              <a:buChar char="•"/>
            </a:pPr>
            <a:r>
              <a:rPr lang="en-US" sz="1600" dirty="0"/>
              <a:t>C is the wave speed,</a:t>
            </a:r>
          </a:p>
          <a:p>
            <a:pPr>
              <a:buFont typeface="Arial" panose="020B0604020202020204" pitchFamily="34" charset="0"/>
              <a:buChar char="•"/>
            </a:pPr>
            <a:r>
              <a:rPr lang="en-US" sz="1600" dirty="0"/>
              <a:t>x is the spatial coordinate,</a:t>
            </a:r>
          </a:p>
          <a:p>
            <a:pPr>
              <a:buFont typeface="Arial" panose="020B0604020202020204" pitchFamily="34" charset="0"/>
              <a:buChar char="•"/>
            </a:pPr>
            <a:r>
              <a:rPr lang="en-US" sz="1600" dirty="0"/>
              <a:t>t is time.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BDAC544D-AFD0-2412-C8E3-C79E18F0C90E}"/>
              </a:ext>
            </a:extLst>
          </p:cNvPr>
          <p:cNvPicPr>
            <a:picLocks noChangeAspect="1"/>
          </p:cNvPicPr>
          <p:nvPr/>
        </p:nvPicPr>
        <p:blipFill>
          <a:blip r:embed="rId2"/>
          <a:stretch>
            <a:fillRect/>
          </a:stretch>
        </p:blipFill>
        <p:spPr>
          <a:xfrm>
            <a:off x="2926078" y="2878090"/>
            <a:ext cx="2754217" cy="889382"/>
          </a:xfrm>
          <a:prstGeom prst="rect">
            <a:avLst/>
          </a:prstGeom>
        </p:spPr>
      </p:pic>
    </p:spTree>
    <p:extLst>
      <p:ext uri="{BB962C8B-B14F-4D97-AF65-F5344CB8AC3E}">
        <p14:creationId xmlns:p14="http://schemas.microsoft.com/office/powerpoint/2010/main" val="484742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42575-9B5A-8780-16A7-A944A0F54454}"/>
              </a:ext>
            </a:extLst>
          </p:cNvPr>
          <p:cNvSpPr>
            <a:spLocks noGrp="1"/>
          </p:cNvSpPr>
          <p:nvPr>
            <p:ph type="title"/>
          </p:nvPr>
        </p:nvSpPr>
        <p:spPr>
          <a:xfrm>
            <a:off x="1097280" y="769709"/>
            <a:ext cx="10058400" cy="1450757"/>
          </a:xfrm>
        </p:spPr>
        <p:txBody>
          <a:bodyPr/>
          <a:lstStyle/>
          <a:p>
            <a:r>
              <a:rPr lang="en-US" b="1" dirty="0"/>
              <a:t>Derivation of the 1D Wave Equation</a:t>
            </a:r>
            <a:br>
              <a:rPr lang="en-IN" b="1" dirty="0"/>
            </a:br>
            <a:endParaRPr lang="en-IN" dirty="0"/>
          </a:p>
        </p:txBody>
      </p:sp>
      <p:sp>
        <p:nvSpPr>
          <p:cNvPr id="4" name="TextBox 3">
            <a:extLst>
              <a:ext uri="{FF2B5EF4-FFF2-40B4-BE49-F238E27FC236}">
                <a16:creationId xmlns:a16="http://schemas.microsoft.com/office/drawing/2014/main" id="{0F390316-654D-610D-6A78-73C0D0E6A5D0}"/>
              </a:ext>
            </a:extLst>
          </p:cNvPr>
          <p:cNvSpPr txBox="1"/>
          <p:nvPr/>
        </p:nvSpPr>
        <p:spPr>
          <a:xfrm>
            <a:off x="1097280" y="1950547"/>
            <a:ext cx="9223767" cy="1754326"/>
          </a:xfrm>
          <a:prstGeom prst="rect">
            <a:avLst/>
          </a:prstGeom>
          <a:noFill/>
        </p:spPr>
        <p:txBody>
          <a:bodyPr wrap="square" rtlCol="0">
            <a:spAutoFit/>
          </a:bodyPr>
          <a:lstStyle/>
          <a:p>
            <a:r>
              <a:rPr lang="en-US" b="1" dirty="0"/>
              <a:t>Step 1: Consider a Small Element of a Vibrating String</a:t>
            </a:r>
          </a:p>
          <a:p>
            <a:r>
              <a:rPr lang="en-US" dirty="0"/>
              <a:t>Let’s derive this equation for a transverse wave on a string.</a:t>
            </a:r>
          </a:p>
          <a:p>
            <a:pPr>
              <a:buFont typeface="+mj-lt"/>
              <a:buAutoNum type="arabicPeriod"/>
            </a:pPr>
            <a:r>
              <a:rPr lang="en-US" dirty="0"/>
              <a:t>Consider a string under tension T along the x-axis.</a:t>
            </a:r>
          </a:p>
          <a:p>
            <a:pPr>
              <a:buFont typeface="+mj-lt"/>
              <a:buAutoNum type="arabicPeriod"/>
            </a:pPr>
            <a:r>
              <a:rPr lang="en-US" dirty="0"/>
              <a:t>Let u(x,t) represent the transverse displacement of the string at position x and time t.</a:t>
            </a:r>
          </a:p>
          <a:p>
            <a:pPr>
              <a:buFont typeface="+mj-lt"/>
              <a:buAutoNum type="arabicPeriod"/>
            </a:pPr>
            <a:r>
              <a:rPr lang="en-US" dirty="0"/>
              <a:t>Take an infinitesimally small segment of the string between x and </a:t>
            </a:r>
            <a:r>
              <a:rPr lang="en-US" dirty="0" err="1"/>
              <a:t>x+dx</a:t>
            </a:r>
            <a:r>
              <a:rPr lang="en-US" dirty="0"/>
              <a:t>.</a:t>
            </a:r>
          </a:p>
          <a:p>
            <a:endParaRPr lang="en-IN" dirty="0"/>
          </a:p>
        </p:txBody>
      </p:sp>
      <p:sp>
        <p:nvSpPr>
          <p:cNvPr id="5" name="TextBox 4">
            <a:extLst>
              <a:ext uri="{FF2B5EF4-FFF2-40B4-BE49-F238E27FC236}">
                <a16:creationId xmlns:a16="http://schemas.microsoft.com/office/drawing/2014/main" id="{688551A3-C879-29AF-F273-5ACAC7D0C015}"/>
              </a:ext>
            </a:extLst>
          </p:cNvPr>
          <p:cNvSpPr txBox="1"/>
          <p:nvPr/>
        </p:nvSpPr>
        <p:spPr>
          <a:xfrm>
            <a:off x="1097280" y="3623704"/>
            <a:ext cx="9749059" cy="1200329"/>
          </a:xfrm>
          <a:prstGeom prst="rect">
            <a:avLst/>
          </a:prstGeom>
          <a:noFill/>
        </p:spPr>
        <p:txBody>
          <a:bodyPr wrap="square" rtlCol="0">
            <a:spAutoFit/>
          </a:bodyPr>
          <a:lstStyle/>
          <a:p>
            <a:r>
              <a:rPr lang="en-US" b="1" dirty="0"/>
              <a:t>Step 2:  Forces Acting on the Element</a:t>
            </a:r>
          </a:p>
          <a:p>
            <a:pPr>
              <a:buFont typeface="Arial" panose="020B0604020202020204" pitchFamily="34" charset="0"/>
              <a:buChar char="•"/>
            </a:pPr>
            <a:r>
              <a:rPr lang="en-US" dirty="0"/>
              <a:t>The tension force T acts on both ends of the string.</a:t>
            </a:r>
          </a:p>
          <a:p>
            <a:pPr>
              <a:buFont typeface="Arial" panose="020B0604020202020204" pitchFamily="34" charset="0"/>
              <a:buChar char="•"/>
            </a:pPr>
            <a:r>
              <a:rPr lang="en-US" dirty="0"/>
              <a:t>Since the string is curved, the tension forces have different angles at x and </a:t>
            </a:r>
            <a:r>
              <a:rPr lang="en-US" dirty="0" err="1"/>
              <a:t>x+dx</a:t>
            </a:r>
            <a:r>
              <a:rPr lang="en-US" dirty="0"/>
              <a:t>.</a:t>
            </a:r>
          </a:p>
          <a:p>
            <a:endParaRPr lang="en-IN" dirty="0"/>
          </a:p>
        </p:txBody>
      </p:sp>
      <p:pic>
        <p:nvPicPr>
          <p:cNvPr id="7" name="Picture 6">
            <a:extLst>
              <a:ext uri="{FF2B5EF4-FFF2-40B4-BE49-F238E27FC236}">
                <a16:creationId xmlns:a16="http://schemas.microsoft.com/office/drawing/2014/main" id="{C853C8F6-A4AD-57C3-83D1-EF6B624B03B9}"/>
              </a:ext>
            </a:extLst>
          </p:cNvPr>
          <p:cNvPicPr>
            <a:picLocks noChangeAspect="1"/>
          </p:cNvPicPr>
          <p:nvPr/>
        </p:nvPicPr>
        <p:blipFill>
          <a:blip r:embed="rId2"/>
          <a:stretch>
            <a:fillRect/>
          </a:stretch>
        </p:blipFill>
        <p:spPr>
          <a:xfrm>
            <a:off x="4143983" y="4615792"/>
            <a:ext cx="3579028" cy="972289"/>
          </a:xfrm>
          <a:prstGeom prst="rect">
            <a:avLst/>
          </a:prstGeom>
        </p:spPr>
      </p:pic>
    </p:spTree>
    <p:extLst>
      <p:ext uri="{BB962C8B-B14F-4D97-AF65-F5344CB8AC3E}">
        <p14:creationId xmlns:p14="http://schemas.microsoft.com/office/powerpoint/2010/main" val="492947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07F2A-E35E-D56C-4FCD-B6E1497CFAC5}"/>
              </a:ext>
            </a:extLst>
          </p:cNvPr>
          <p:cNvSpPr>
            <a:spLocks noGrp="1"/>
          </p:cNvSpPr>
          <p:nvPr>
            <p:ph type="title"/>
          </p:nvPr>
        </p:nvSpPr>
        <p:spPr/>
        <p:txBody>
          <a:bodyPr/>
          <a:lstStyle/>
          <a:p>
            <a:r>
              <a:rPr lang="en-US" dirty="0"/>
              <a:t>DERIVATION</a:t>
            </a:r>
            <a:endParaRPr lang="en-IN" dirty="0"/>
          </a:p>
        </p:txBody>
      </p:sp>
      <p:pic>
        <p:nvPicPr>
          <p:cNvPr id="9" name="Content Placeholder 8">
            <a:extLst>
              <a:ext uri="{FF2B5EF4-FFF2-40B4-BE49-F238E27FC236}">
                <a16:creationId xmlns:a16="http://schemas.microsoft.com/office/drawing/2014/main" id="{1684220D-70DE-B833-D45F-C7F412D89388}"/>
              </a:ext>
            </a:extLst>
          </p:cNvPr>
          <p:cNvPicPr>
            <a:picLocks noGrp="1" noChangeAspect="1"/>
          </p:cNvPicPr>
          <p:nvPr>
            <p:ph idx="1"/>
          </p:nvPr>
        </p:nvPicPr>
        <p:blipFill>
          <a:blip r:embed="rId2"/>
          <a:stretch>
            <a:fillRect/>
          </a:stretch>
        </p:blipFill>
        <p:spPr>
          <a:xfrm>
            <a:off x="1097280" y="1912458"/>
            <a:ext cx="7939716" cy="3821308"/>
          </a:xfrm>
        </p:spPr>
      </p:pic>
    </p:spTree>
    <p:extLst>
      <p:ext uri="{BB962C8B-B14F-4D97-AF65-F5344CB8AC3E}">
        <p14:creationId xmlns:p14="http://schemas.microsoft.com/office/powerpoint/2010/main" val="1108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3167E-E511-8F9E-E93F-8B7D7A2718AA}"/>
              </a:ext>
            </a:extLst>
          </p:cNvPr>
          <p:cNvSpPr>
            <a:spLocks noGrp="1"/>
          </p:cNvSpPr>
          <p:nvPr>
            <p:ph type="title"/>
          </p:nvPr>
        </p:nvSpPr>
        <p:spPr/>
        <p:txBody>
          <a:bodyPr/>
          <a:lstStyle/>
          <a:p>
            <a:r>
              <a:rPr lang="en-US" dirty="0"/>
              <a:t>DERIVATION</a:t>
            </a:r>
            <a:endParaRPr lang="en-IN" dirty="0"/>
          </a:p>
        </p:txBody>
      </p:sp>
      <p:sp>
        <p:nvSpPr>
          <p:cNvPr id="3" name="Content Placeholder 2">
            <a:extLst>
              <a:ext uri="{FF2B5EF4-FFF2-40B4-BE49-F238E27FC236}">
                <a16:creationId xmlns:a16="http://schemas.microsoft.com/office/drawing/2014/main" id="{1A7E897E-E3A0-84AE-00C1-0418F9601398}"/>
              </a:ext>
            </a:extLst>
          </p:cNvPr>
          <p:cNvSpPr>
            <a:spLocks noGrp="1"/>
          </p:cNvSpPr>
          <p:nvPr>
            <p:ph idx="1"/>
          </p:nvPr>
        </p:nvSpPr>
        <p:spPr>
          <a:xfrm>
            <a:off x="1097280" y="1845734"/>
            <a:ext cx="4680950" cy="848828"/>
          </a:xfrm>
        </p:spPr>
        <p:txBody>
          <a:bodyPr/>
          <a:lstStyle/>
          <a:p>
            <a:r>
              <a:rPr lang="en-US" b="1" dirty="0"/>
              <a:t>Step 3: Apply Newton’s Second Law</a:t>
            </a:r>
          </a:p>
          <a:p>
            <a:r>
              <a:rPr lang="en-US" dirty="0"/>
              <a:t>Newton’s Second Law states:</a:t>
            </a:r>
          </a:p>
          <a:p>
            <a:endParaRPr lang="en-IN" dirty="0"/>
          </a:p>
        </p:txBody>
      </p:sp>
      <p:pic>
        <p:nvPicPr>
          <p:cNvPr id="10" name="Picture 9">
            <a:extLst>
              <a:ext uri="{FF2B5EF4-FFF2-40B4-BE49-F238E27FC236}">
                <a16:creationId xmlns:a16="http://schemas.microsoft.com/office/drawing/2014/main" id="{63B541A7-1FD6-7981-357C-C91ADD0D046A}"/>
              </a:ext>
            </a:extLst>
          </p:cNvPr>
          <p:cNvPicPr>
            <a:picLocks noChangeAspect="1"/>
          </p:cNvPicPr>
          <p:nvPr/>
        </p:nvPicPr>
        <p:blipFill>
          <a:blip r:embed="rId2"/>
          <a:stretch>
            <a:fillRect/>
          </a:stretch>
        </p:blipFill>
        <p:spPr>
          <a:xfrm>
            <a:off x="1097279" y="2694561"/>
            <a:ext cx="8182907" cy="3269447"/>
          </a:xfrm>
          <a:prstGeom prst="rect">
            <a:avLst/>
          </a:prstGeom>
        </p:spPr>
      </p:pic>
    </p:spTree>
    <p:extLst>
      <p:ext uri="{BB962C8B-B14F-4D97-AF65-F5344CB8AC3E}">
        <p14:creationId xmlns:p14="http://schemas.microsoft.com/office/powerpoint/2010/main" val="217214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D079-C15C-23EA-8E17-FE92426FE95A}"/>
              </a:ext>
            </a:extLst>
          </p:cNvPr>
          <p:cNvSpPr>
            <a:spLocks noGrp="1"/>
          </p:cNvSpPr>
          <p:nvPr>
            <p:ph type="title"/>
          </p:nvPr>
        </p:nvSpPr>
        <p:spPr/>
        <p:txBody>
          <a:bodyPr/>
          <a:lstStyle/>
          <a:p>
            <a:r>
              <a:rPr lang="en-US" dirty="0"/>
              <a:t>DERIVATION</a:t>
            </a:r>
            <a:endParaRPr lang="en-IN" dirty="0"/>
          </a:p>
        </p:txBody>
      </p:sp>
      <p:pic>
        <p:nvPicPr>
          <p:cNvPr id="5" name="Content Placeholder 4">
            <a:extLst>
              <a:ext uri="{FF2B5EF4-FFF2-40B4-BE49-F238E27FC236}">
                <a16:creationId xmlns:a16="http://schemas.microsoft.com/office/drawing/2014/main" id="{61D21AEC-83F2-401C-BB7D-CFA52C258B94}"/>
              </a:ext>
            </a:extLst>
          </p:cNvPr>
          <p:cNvPicPr>
            <a:picLocks noGrp="1" noChangeAspect="1"/>
          </p:cNvPicPr>
          <p:nvPr>
            <p:ph idx="1"/>
          </p:nvPr>
        </p:nvPicPr>
        <p:blipFill>
          <a:blip r:embed="rId2"/>
          <a:stretch>
            <a:fillRect/>
          </a:stretch>
        </p:blipFill>
        <p:spPr>
          <a:xfrm>
            <a:off x="1036320" y="1881345"/>
            <a:ext cx="5987050" cy="2613541"/>
          </a:xfrm>
        </p:spPr>
      </p:pic>
      <p:sp>
        <p:nvSpPr>
          <p:cNvPr id="6" name="TextBox 5">
            <a:extLst>
              <a:ext uri="{FF2B5EF4-FFF2-40B4-BE49-F238E27FC236}">
                <a16:creationId xmlns:a16="http://schemas.microsoft.com/office/drawing/2014/main" id="{2407F031-BEA9-8DF6-2EFD-0E3742F17CEE}"/>
              </a:ext>
            </a:extLst>
          </p:cNvPr>
          <p:cNvSpPr txBox="1"/>
          <p:nvPr/>
        </p:nvSpPr>
        <p:spPr>
          <a:xfrm>
            <a:off x="1245140" y="4893013"/>
            <a:ext cx="3249039" cy="923330"/>
          </a:xfrm>
          <a:prstGeom prst="rect">
            <a:avLst/>
          </a:prstGeom>
          <a:noFill/>
        </p:spPr>
        <p:txBody>
          <a:bodyPr wrap="square" rtlCol="0">
            <a:spAutoFit/>
          </a:bodyPr>
          <a:lstStyle/>
          <a:p>
            <a:r>
              <a:rPr lang="en-US" b="1" dirty="0"/>
              <a:t>Step 4: Define the Wave Speed</a:t>
            </a:r>
          </a:p>
          <a:p>
            <a:r>
              <a:rPr lang="en-US" dirty="0"/>
              <a:t>Wave speed c is given by:</a:t>
            </a:r>
          </a:p>
          <a:p>
            <a:endParaRPr lang="en-IN" dirty="0"/>
          </a:p>
        </p:txBody>
      </p:sp>
      <p:pic>
        <p:nvPicPr>
          <p:cNvPr id="8" name="Picture 7">
            <a:extLst>
              <a:ext uri="{FF2B5EF4-FFF2-40B4-BE49-F238E27FC236}">
                <a16:creationId xmlns:a16="http://schemas.microsoft.com/office/drawing/2014/main" id="{543738B3-A08E-050F-BB0E-059316CD428B}"/>
              </a:ext>
            </a:extLst>
          </p:cNvPr>
          <p:cNvPicPr>
            <a:picLocks noChangeAspect="1"/>
          </p:cNvPicPr>
          <p:nvPr/>
        </p:nvPicPr>
        <p:blipFill>
          <a:blip r:embed="rId3"/>
          <a:stretch>
            <a:fillRect/>
          </a:stretch>
        </p:blipFill>
        <p:spPr>
          <a:xfrm>
            <a:off x="4369773" y="5170282"/>
            <a:ext cx="1457095" cy="1169274"/>
          </a:xfrm>
          <a:prstGeom prst="rect">
            <a:avLst/>
          </a:prstGeom>
        </p:spPr>
      </p:pic>
    </p:spTree>
    <p:extLst>
      <p:ext uri="{BB962C8B-B14F-4D97-AF65-F5344CB8AC3E}">
        <p14:creationId xmlns:p14="http://schemas.microsoft.com/office/powerpoint/2010/main" val="3878790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8065-376A-B758-E5CC-3BA100D40E91}"/>
              </a:ext>
            </a:extLst>
          </p:cNvPr>
          <p:cNvSpPr>
            <a:spLocks noGrp="1"/>
          </p:cNvSpPr>
          <p:nvPr>
            <p:ph type="title"/>
          </p:nvPr>
        </p:nvSpPr>
        <p:spPr/>
        <p:txBody>
          <a:bodyPr/>
          <a:lstStyle/>
          <a:p>
            <a:r>
              <a:rPr lang="en-US" dirty="0"/>
              <a:t>DERIVATION</a:t>
            </a:r>
            <a:endParaRPr lang="en-IN" dirty="0"/>
          </a:p>
        </p:txBody>
      </p:sp>
      <p:pic>
        <p:nvPicPr>
          <p:cNvPr id="5" name="Content Placeholder 4">
            <a:extLst>
              <a:ext uri="{FF2B5EF4-FFF2-40B4-BE49-F238E27FC236}">
                <a16:creationId xmlns:a16="http://schemas.microsoft.com/office/drawing/2014/main" id="{09886466-8DB8-9124-4F9A-95F1C0B084C0}"/>
              </a:ext>
            </a:extLst>
          </p:cNvPr>
          <p:cNvPicPr>
            <a:picLocks noGrp="1" noChangeAspect="1"/>
          </p:cNvPicPr>
          <p:nvPr>
            <p:ph idx="1"/>
          </p:nvPr>
        </p:nvPicPr>
        <p:blipFill>
          <a:blip r:embed="rId2"/>
          <a:stretch>
            <a:fillRect/>
          </a:stretch>
        </p:blipFill>
        <p:spPr>
          <a:xfrm>
            <a:off x="733976" y="1806979"/>
            <a:ext cx="8180302" cy="2006264"/>
          </a:xfrm>
        </p:spPr>
      </p:pic>
    </p:spTree>
    <p:extLst>
      <p:ext uri="{BB962C8B-B14F-4D97-AF65-F5344CB8AC3E}">
        <p14:creationId xmlns:p14="http://schemas.microsoft.com/office/powerpoint/2010/main" val="2940888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880B-1B82-CC9C-3358-42991EFE8A40}"/>
              </a:ext>
            </a:extLst>
          </p:cNvPr>
          <p:cNvSpPr>
            <a:spLocks noGrp="1"/>
          </p:cNvSpPr>
          <p:nvPr>
            <p:ph type="title"/>
          </p:nvPr>
        </p:nvSpPr>
        <p:spPr/>
        <p:txBody>
          <a:bodyPr>
            <a:normAutofit/>
          </a:bodyPr>
          <a:lstStyle/>
          <a:p>
            <a:r>
              <a:rPr lang="en-US" sz="3800" dirty="0"/>
              <a:t>APPLYING NUMERICAL METHOD ( CTCS ) ON GOVERNING EQUATION </a:t>
            </a:r>
            <a:endParaRPr lang="en-IN" sz="3800" dirty="0"/>
          </a:p>
        </p:txBody>
      </p:sp>
      <p:pic>
        <p:nvPicPr>
          <p:cNvPr id="5" name="Picture 4">
            <a:extLst>
              <a:ext uri="{FF2B5EF4-FFF2-40B4-BE49-F238E27FC236}">
                <a16:creationId xmlns:a16="http://schemas.microsoft.com/office/drawing/2014/main" id="{F898813D-0EE7-8527-C095-0A4D8076830D}"/>
              </a:ext>
            </a:extLst>
          </p:cNvPr>
          <p:cNvPicPr>
            <a:picLocks noChangeAspect="1"/>
          </p:cNvPicPr>
          <p:nvPr/>
        </p:nvPicPr>
        <p:blipFill>
          <a:blip r:embed="rId2"/>
          <a:stretch>
            <a:fillRect/>
          </a:stretch>
        </p:blipFill>
        <p:spPr>
          <a:xfrm>
            <a:off x="2077875" y="2532846"/>
            <a:ext cx="1531753" cy="548688"/>
          </a:xfrm>
          <a:prstGeom prst="rect">
            <a:avLst/>
          </a:prstGeom>
        </p:spPr>
      </p:pic>
      <p:sp>
        <p:nvSpPr>
          <p:cNvPr id="6" name="TextBox 5">
            <a:extLst>
              <a:ext uri="{FF2B5EF4-FFF2-40B4-BE49-F238E27FC236}">
                <a16:creationId xmlns:a16="http://schemas.microsoft.com/office/drawing/2014/main" id="{82AF4D5C-8115-2F7E-7EF5-7169180CA049}"/>
              </a:ext>
            </a:extLst>
          </p:cNvPr>
          <p:cNvSpPr txBox="1"/>
          <p:nvPr/>
        </p:nvSpPr>
        <p:spPr>
          <a:xfrm>
            <a:off x="1579231" y="2077053"/>
            <a:ext cx="2790334" cy="369332"/>
          </a:xfrm>
          <a:prstGeom prst="rect">
            <a:avLst/>
          </a:prstGeom>
          <a:noFill/>
        </p:spPr>
        <p:txBody>
          <a:bodyPr wrap="square" rtlCol="0">
            <a:spAutoFit/>
          </a:bodyPr>
          <a:lstStyle/>
          <a:p>
            <a:pPr algn="ctr"/>
            <a:r>
              <a:rPr lang="en-US" dirty="0"/>
              <a:t>GOVERNING EQUATION</a:t>
            </a:r>
            <a:endParaRPr lang="en-IN" dirty="0"/>
          </a:p>
        </p:txBody>
      </p:sp>
      <p:pic>
        <p:nvPicPr>
          <p:cNvPr id="8" name="Picture 7">
            <a:extLst>
              <a:ext uri="{FF2B5EF4-FFF2-40B4-BE49-F238E27FC236}">
                <a16:creationId xmlns:a16="http://schemas.microsoft.com/office/drawing/2014/main" id="{CF5D401F-1A31-15C4-54AF-6C9CB7A0E774}"/>
              </a:ext>
            </a:extLst>
          </p:cNvPr>
          <p:cNvPicPr>
            <a:picLocks noChangeAspect="1"/>
          </p:cNvPicPr>
          <p:nvPr/>
        </p:nvPicPr>
        <p:blipFill>
          <a:blip r:embed="rId3"/>
          <a:stretch>
            <a:fillRect/>
          </a:stretch>
        </p:blipFill>
        <p:spPr>
          <a:xfrm>
            <a:off x="5968487" y="2327894"/>
            <a:ext cx="2613887" cy="1143099"/>
          </a:xfrm>
          <a:prstGeom prst="rect">
            <a:avLst/>
          </a:prstGeom>
        </p:spPr>
      </p:pic>
      <p:sp>
        <p:nvSpPr>
          <p:cNvPr id="9" name="TextBox 8">
            <a:extLst>
              <a:ext uri="{FF2B5EF4-FFF2-40B4-BE49-F238E27FC236}">
                <a16:creationId xmlns:a16="http://schemas.microsoft.com/office/drawing/2014/main" id="{B7E8985A-5381-866F-9136-3996C9B599FD}"/>
              </a:ext>
            </a:extLst>
          </p:cNvPr>
          <p:cNvSpPr txBox="1"/>
          <p:nvPr/>
        </p:nvSpPr>
        <p:spPr>
          <a:xfrm>
            <a:off x="6697012" y="3398788"/>
            <a:ext cx="3770723" cy="461665"/>
          </a:xfrm>
          <a:prstGeom prst="rect">
            <a:avLst/>
          </a:prstGeom>
          <a:noFill/>
        </p:spPr>
        <p:txBody>
          <a:bodyPr wrap="square" rtlCol="0">
            <a:spAutoFit/>
          </a:bodyPr>
          <a:lstStyle/>
          <a:p>
            <a:r>
              <a:rPr lang="en-US" sz="1200" b="1" dirty="0"/>
              <a:t>APPLYING CENTRAL IN TIME AND CENTRAL IN SPACE TO GOVERNING EQUATION….</a:t>
            </a:r>
            <a:endParaRPr lang="en-IN" sz="1200" b="1" dirty="0"/>
          </a:p>
        </p:txBody>
      </p:sp>
      <p:pic>
        <p:nvPicPr>
          <p:cNvPr id="11" name="Picture 10">
            <a:extLst>
              <a:ext uri="{FF2B5EF4-FFF2-40B4-BE49-F238E27FC236}">
                <a16:creationId xmlns:a16="http://schemas.microsoft.com/office/drawing/2014/main" id="{D54778E6-E0D1-3246-7A5C-92CDD951C2C0}"/>
              </a:ext>
            </a:extLst>
          </p:cNvPr>
          <p:cNvPicPr>
            <a:picLocks noChangeAspect="1"/>
          </p:cNvPicPr>
          <p:nvPr/>
        </p:nvPicPr>
        <p:blipFill>
          <a:blip r:embed="rId4"/>
          <a:stretch>
            <a:fillRect/>
          </a:stretch>
        </p:blipFill>
        <p:spPr>
          <a:xfrm>
            <a:off x="2310570" y="3860453"/>
            <a:ext cx="6271803" cy="1920406"/>
          </a:xfrm>
          <a:prstGeom prst="rect">
            <a:avLst/>
          </a:prstGeom>
        </p:spPr>
      </p:pic>
      <p:sp>
        <p:nvSpPr>
          <p:cNvPr id="12" name="TextBox 11">
            <a:extLst>
              <a:ext uri="{FF2B5EF4-FFF2-40B4-BE49-F238E27FC236}">
                <a16:creationId xmlns:a16="http://schemas.microsoft.com/office/drawing/2014/main" id="{98AEC69D-2667-BEA7-148D-65481627C85D}"/>
              </a:ext>
            </a:extLst>
          </p:cNvPr>
          <p:cNvSpPr txBox="1"/>
          <p:nvPr/>
        </p:nvSpPr>
        <p:spPr>
          <a:xfrm>
            <a:off x="5924015" y="5816092"/>
            <a:ext cx="2658358" cy="261610"/>
          </a:xfrm>
          <a:prstGeom prst="rect">
            <a:avLst/>
          </a:prstGeom>
          <a:noFill/>
        </p:spPr>
        <p:txBody>
          <a:bodyPr wrap="square" rtlCol="0">
            <a:spAutoFit/>
          </a:bodyPr>
          <a:lstStyle/>
          <a:p>
            <a:r>
              <a:rPr lang="en-US" sz="1100" dirty="0"/>
              <a:t>USING THIS EQUATION IN MATLAB CODE</a:t>
            </a:r>
            <a:endParaRPr lang="en-IN" sz="1100" dirty="0"/>
          </a:p>
        </p:txBody>
      </p:sp>
    </p:spTree>
    <p:extLst>
      <p:ext uri="{BB962C8B-B14F-4D97-AF65-F5344CB8AC3E}">
        <p14:creationId xmlns:p14="http://schemas.microsoft.com/office/powerpoint/2010/main" val="3866381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C25D-CE0A-E634-5E61-1F0988D5F40C}"/>
              </a:ext>
            </a:extLst>
          </p:cNvPr>
          <p:cNvSpPr>
            <a:spLocks noGrp="1"/>
          </p:cNvSpPr>
          <p:nvPr>
            <p:ph type="title"/>
          </p:nvPr>
        </p:nvSpPr>
        <p:spPr/>
        <p:txBody>
          <a:bodyPr/>
          <a:lstStyle/>
          <a:p>
            <a:r>
              <a:rPr lang="en-US" dirty="0"/>
              <a:t>MATLAB CODE</a:t>
            </a:r>
            <a:endParaRPr lang="en-IN" dirty="0"/>
          </a:p>
        </p:txBody>
      </p:sp>
      <p:pic>
        <p:nvPicPr>
          <p:cNvPr id="5" name="Picture 4">
            <a:extLst>
              <a:ext uri="{FF2B5EF4-FFF2-40B4-BE49-F238E27FC236}">
                <a16:creationId xmlns:a16="http://schemas.microsoft.com/office/drawing/2014/main" id="{839B3B72-07AF-A919-A2B8-93AC0C964CF8}"/>
              </a:ext>
            </a:extLst>
          </p:cNvPr>
          <p:cNvPicPr>
            <a:picLocks noChangeAspect="1"/>
          </p:cNvPicPr>
          <p:nvPr/>
        </p:nvPicPr>
        <p:blipFill>
          <a:blip r:embed="rId2"/>
          <a:stretch>
            <a:fillRect/>
          </a:stretch>
        </p:blipFill>
        <p:spPr>
          <a:xfrm>
            <a:off x="1097280" y="1737360"/>
            <a:ext cx="10058399" cy="4568233"/>
          </a:xfrm>
          <a:prstGeom prst="rect">
            <a:avLst/>
          </a:prstGeom>
        </p:spPr>
      </p:pic>
    </p:spTree>
    <p:extLst>
      <p:ext uri="{BB962C8B-B14F-4D97-AF65-F5344CB8AC3E}">
        <p14:creationId xmlns:p14="http://schemas.microsoft.com/office/powerpoint/2010/main" val="2713832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02E8-4239-DC63-4DAF-CCDCC7AFCF82}"/>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AB1DCB08-1471-63C8-36F2-5E32418A5579}"/>
              </a:ext>
            </a:extLst>
          </p:cNvPr>
          <p:cNvSpPr>
            <a:spLocks noGrp="1"/>
          </p:cNvSpPr>
          <p:nvPr>
            <p:ph idx="1"/>
          </p:nvPr>
        </p:nvSpPr>
        <p:spPr>
          <a:xfrm>
            <a:off x="982495" y="1845734"/>
            <a:ext cx="10173186" cy="4185954"/>
          </a:xfrm>
        </p:spPr>
        <p:txBody>
          <a:bodyPr/>
          <a:lstStyle/>
          <a:p>
            <a:pPr marL="0" indent="0">
              <a:buNone/>
            </a:pPr>
            <a:endParaRPr lang="en-IN" dirty="0"/>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Wave Equation:</a:t>
            </a:r>
            <a:r>
              <a:rPr kumimoji="0" lang="en-US" altLang="en-US" sz="2000" b="0" i="0" u="none" strike="noStrike" cap="none" normalizeH="0" baseline="0" dirty="0">
                <a:ln>
                  <a:noFill/>
                </a:ln>
                <a:solidFill>
                  <a:schemeClr val="tx1"/>
                </a:solidFill>
                <a:effectLst/>
                <a:latin typeface="Arial" panose="020B0604020202020204" pitchFamily="34" charset="0"/>
              </a:rPr>
              <a:t> Describes how waves propagate through a medium.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General form: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Where </a:t>
            </a:r>
            <a:r>
              <a:rPr kumimoji="0" lang="en-US" altLang="en-US" sz="2000" b="1" i="0" u="none" strike="noStrike" cap="none" normalizeH="0" baseline="0" dirty="0">
                <a:ln>
                  <a:noFill/>
                </a:ln>
                <a:solidFill>
                  <a:schemeClr val="tx1"/>
                </a:solidFill>
                <a:effectLst/>
                <a:latin typeface="Arial" panose="020B0604020202020204" pitchFamily="34" charset="0"/>
              </a:rPr>
              <a:t>c</a:t>
            </a:r>
            <a:r>
              <a:rPr kumimoji="0" lang="en-US" altLang="en-US" sz="2000" b="0" i="0" u="none" strike="noStrike" cap="none" normalizeH="0" baseline="0" dirty="0">
                <a:ln>
                  <a:noFill/>
                </a:ln>
                <a:solidFill>
                  <a:schemeClr val="tx1"/>
                </a:solidFill>
                <a:effectLst/>
                <a:latin typeface="Arial" panose="020B0604020202020204" pitchFamily="34" charset="0"/>
              </a:rPr>
              <a:t> is the wave speed, </a:t>
            </a:r>
            <a:r>
              <a:rPr kumimoji="0" lang="en-US" altLang="en-US" sz="2000" b="1" i="0" u="none" strike="noStrike" cap="none" normalizeH="0" baseline="0" dirty="0">
                <a:ln>
                  <a:noFill/>
                </a:ln>
                <a:solidFill>
                  <a:schemeClr val="tx1"/>
                </a:solidFill>
                <a:effectLst/>
                <a:latin typeface="Arial" panose="020B0604020202020204" pitchFamily="34" charset="0"/>
              </a:rPr>
              <a:t>u</a:t>
            </a:r>
            <a:r>
              <a:rPr kumimoji="0" lang="en-US" altLang="en-US" sz="2000" b="0" i="0" u="none" strike="noStrike" cap="none" normalizeH="0" baseline="0" dirty="0">
                <a:ln>
                  <a:noFill/>
                </a:ln>
                <a:solidFill>
                  <a:schemeClr val="tx1"/>
                </a:solidFill>
                <a:effectLst/>
                <a:latin typeface="Arial" panose="020B0604020202020204" pitchFamily="34" charset="0"/>
              </a:rPr>
              <a:t> is the displacement, and </a:t>
            </a:r>
            <a:r>
              <a:rPr kumimoji="0" lang="en-US" altLang="en-US" sz="2000" b="1" i="0" u="none" strike="noStrike" cap="none" normalizeH="0" baseline="0" dirty="0">
                <a:ln>
                  <a:noFill/>
                </a:ln>
                <a:solidFill>
                  <a:schemeClr val="tx1"/>
                </a:solidFill>
                <a:effectLst/>
                <a:latin typeface="Arial" panose="020B0604020202020204" pitchFamily="34" charset="0"/>
              </a:rPr>
              <a:t>t, x</a:t>
            </a:r>
            <a:r>
              <a:rPr kumimoji="0" lang="en-US" altLang="en-US" sz="2000" b="0" i="0" u="none" strike="noStrike" cap="none" normalizeH="0" baseline="0" dirty="0">
                <a:ln>
                  <a:noFill/>
                </a:ln>
                <a:solidFill>
                  <a:schemeClr val="tx1"/>
                </a:solidFill>
                <a:effectLst/>
                <a:latin typeface="Arial" panose="020B0604020202020204" pitchFamily="34" charset="0"/>
              </a:rPr>
              <a:t> are time and space variables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Relation Between Wave Speed &amp; Material Properties: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In </a:t>
            </a:r>
            <a:r>
              <a:rPr kumimoji="0" lang="en-US" altLang="en-US" sz="2000" i="0" u="none" strike="noStrike" cap="none" normalizeH="0" baseline="0" dirty="0">
                <a:ln>
                  <a:noFill/>
                </a:ln>
                <a:solidFill>
                  <a:schemeClr val="tx1"/>
                </a:solidFill>
                <a:effectLst/>
                <a:latin typeface="Arial" panose="020B0604020202020204" pitchFamily="34" charset="0"/>
              </a:rPr>
              <a:t>solids</a:t>
            </a:r>
            <a:r>
              <a:rPr kumimoji="0" lang="en-US" altLang="en-US" sz="2000" b="0" i="0" u="none" strike="noStrike" cap="none" normalizeH="0" baseline="0" dirty="0">
                <a:ln>
                  <a:noFill/>
                </a:ln>
                <a:solidFill>
                  <a:schemeClr val="tx1"/>
                </a:solidFill>
                <a:effectLst/>
                <a:latin typeface="Arial" panose="020B0604020202020204" pitchFamily="34" charset="0"/>
              </a:rPr>
              <a:t>, wave speed depends on </a:t>
            </a:r>
            <a:r>
              <a:rPr kumimoji="0" lang="en-US" altLang="en-US" sz="2000" i="0" u="none" strike="noStrike" cap="none" normalizeH="0" baseline="0" dirty="0">
                <a:ln>
                  <a:noFill/>
                </a:ln>
                <a:solidFill>
                  <a:schemeClr val="tx1"/>
                </a:solidFill>
                <a:effectLst/>
                <a:latin typeface="Arial" panose="020B0604020202020204" pitchFamily="34" charset="0"/>
              </a:rPr>
              <a:t>elasticity and density</a:t>
            </a:r>
            <a:r>
              <a:rPr kumimoji="0" lang="en-US" altLang="en-US" sz="20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Speed of longitudinal waves in </a:t>
            </a:r>
            <a:r>
              <a:rPr kumimoji="0" lang="en-US" altLang="en-US" sz="2000" i="0" u="none" strike="noStrike" cap="none" normalizeH="0" baseline="0" dirty="0">
                <a:ln>
                  <a:noFill/>
                </a:ln>
                <a:solidFill>
                  <a:schemeClr val="tx1"/>
                </a:solidFill>
                <a:effectLst/>
                <a:latin typeface="Arial" panose="020B0604020202020204" pitchFamily="34" charset="0"/>
              </a:rPr>
              <a:t>a rod:</a:t>
            </a:r>
            <a:endParaRPr lang="en-IN" dirty="0"/>
          </a:p>
          <a:p>
            <a:endParaRPr lang="en-IN" dirty="0"/>
          </a:p>
          <a:p>
            <a:endParaRPr lang="en-IN" dirty="0"/>
          </a:p>
          <a:p>
            <a:endParaRPr lang="en-IN" dirty="0"/>
          </a:p>
          <a:p>
            <a:endParaRPr lang="en-IN" dirty="0"/>
          </a:p>
        </p:txBody>
      </p:sp>
      <p:sp>
        <p:nvSpPr>
          <p:cNvPr id="13" name="Rectangle 8">
            <a:extLst>
              <a:ext uri="{FF2B5EF4-FFF2-40B4-BE49-F238E27FC236}">
                <a16:creationId xmlns:a16="http://schemas.microsoft.com/office/drawing/2014/main" id="{D4C8924D-FE99-6979-EAB5-F33DF506F98C}"/>
              </a:ext>
            </a:extLst>
          </p:cNvPr>
          <p:cNvSpPr>
            <a:spLocks noChangeArrowheads="1"/>
          </p:cNvSpPr>
          <p:nvPr/>
        </p:nvSpPr>
        <p:spPr bwMode="auto">
          <a:xfrm>
            <a:off x="1215957" y="1926236"/>
            <a:ext cx="9878763" cy="3443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9E057804-0347-D169-2CAD-3A56EBE2BB5E}"/>
              </a:ext>
            </a:extLst>
          </p:cNvPr>
          <p:cNvPicPr>
            <a:picLocks noChangeAspect="1"/>
          </p:cNvPicPr>
          <p:nvPr/>
        </p:nvPicPr>
        <p:blipFill>
          <a:blip r:embed="rId2"/>
          <a:stretch>
            <a:fillRect/>
          </a:stretch>
        </p:blipFill>
        <p:spPr>
          <a:xfrm>
            <a:off x="3082275" y="2588256"/>
            <a:ext cx="2491673" cy="804602"/>
          </a:xfrm>
          <a:prstGeom prst="rect">
            <a:avLst/>
          </a:prstGeom>
        </p:spPr>
      </p:pic>
      <p:pic>
        <p:nvPicPr>
          <p:cNvPr id="19" name="Picture 18">
            <a:extLst>
              <a:ext uri="{FF2B5EF4-FFF2-40B4-BE49-F238E27FC236}">
                <a16:creationId xmlns:a16="http://schemas.microsoft.com/office/drawing/2014/main" id="{D043068F-CDE4-DBC7-B7F1-8CD6BE32C8A4}"/>
              </a:ext>
            </a:extLst>
          </p:cNvPr>
          <p:cNvPicPr>
            <a:picLocks noChangeAspect="1"/>
          </p:cNvPicPr>
          <p:nvPr/>
        </p:nvPicPr>
        <p:blipFill>
          <a:blip r:embed="rId3"/>
          <a:stretch>
            <a:fillRect/>
          </a:stretch>
        </p:blipFill>
        <p:spPr>
          <a:xfrm>
            <a:off x="5022332" y="4997582"/>
            <a:ext cx="1546663" cy="1034106"/>
          </a:xfrm>
          <a:prstGeom prst="rect">
            <a:avLst/>
          </a:prstGeom>
        </p:spPr>
      </p:pic>
    </p:spTree>
    <p:extLst>
      <p:ext uri="{BB962C8B-B14F-4D97-AF65-F5344CB8AC3E}">
        <p14:creationId xmlns:p14="http://schemas.microsoft.com/office/powerpoint/2010/main" val="3171685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3A8AD-A665-D79E-8A68-B57DAA33C367}"/>
              </a:ext>
            </a:extLst>
          </p:cNvPr>
          <p:cNvPicPr>
            <a:picLocks noChangeAspect="1"/>
          </p:cNvPicPr>
          <p:nvPr/>
        </p:nvPicPr>
        <p:blipFill>
          <a:blip r:embed="rId2"/>
          <a:stretch>
            <a:fillRect/>
          </a:stretch>
        </p:blipFill>
        <p:spPr>
          <a:xfrm>
            <a:off x="554161" y="484260"/>
            <a:ext cx="11083677" cy="602860"/>
          </a:xfrm>
          <a:prstGeom prst="rect">
            <a:avLst/>
          </a:prstGeom>
        </p:spPr>
      </p:pic>
      <p:pic>
        <p:nvPicPr>
          <p:cNvPr id="5" name="Picture 4">
            <a:extLst>
              <a:ext uri="{FF2B5EF4-FFF2-40B4-BE49-F238E27FC236}">
                <a16:creationId xmlns:a16="http://schemas.microsoft.com/office/drawing/2014/main" id="{1DE87735-5816-117A-F562-362B2B10FD6C}"/>
              </a:ext>
            </a:extLst>
          </p:cNvPr>
          <p:cNvPicPr>
            <a:picLocks noChangeAspect="1"/>
          </p:cNvPicPr>
          <p:nvPr/>
        </p:nvPicPr>
        <p:blipFill>
          <a:blip r:embed="rId3"/>
          <a:stretch>
            <a:fillRect/>
          </a:stretch>
        </p:blipFill>
        <p:spPr>
          <a:xfrm>
            <a:off x="2316480" y="1249675"/>
            <a:ext cx="6563359" cy="4815845"/>
          </a:xfrm>
          <a:prstGeom prst="rect">
            <a:avLst/>
          </a:prstGeom>
        </p:spPr>
      </p:pic>
    </p:spTree>
    <p:extLst>
      <p:ext uri="{BB962C8B-B14F-4D97-AF65-F5344CB8AC3E}">
        <p14:creationId xmlns:p14="http://schemas.microsoft.com/office/powerpoint/2010/main" val="960272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BF8C1-3804-9020-24DB-B67C42B7947E}"/>
              </a:ext>
            </a:extLst>
          </p:cNvPr>
          <p:cNvSpPr>
            <a:spLocks noGrp="1"/>
          </p:cNvSpPr>
          <p:nvPr>
            <p:ph type="title"/>
          </p:nvPr>
        </p:nvSpPr>
        <p:spPr/>
        <p:txBody>
          <a:bodyPr/>
          <a:lstStyle/>
          <a:p>
            <a:r>
              <a:rPr lang="en-IN" dirty="0"/>
              <a:t>VALIDATION WITH MATLAB RESULT:</a:t>
            </a:r>
          </a:p>
        </p:txBody>
      </p:sp>
      <p:pic>
        <p:nvPicPr>
          <p:cNvPr id="4" name="Picture 3">
            <a:extLst>
              <a:ext uri="{FF2B5EF4-FFF2-40B4-BE49-F238E27FC236}">
                <a16:creationId xmlns:a16="http://schemas.microsoft.com/office/drawing/2014/main" id="{35174B36-ECC5-70DA-5F6F-862554CE0FA7}"/>
              </a:ext>
            </a:extLst>
          </p:cNvPr>
          <p:cNvPicPr>
            <a:picLocks noChangeAspect="1"/>
          </p:cNvPicPr>
          <p:nvPr/>
        </p:nvPicPr>
        <p:blipFill>
          <a:blip r:embed="rId2"/>
          <a:stretch>
            <a:fillRect/>
          </a:stretch>
        </p:blipFill>
        <p:spPr>
          <a:xfrm>
            <a:off x="1097280" y="2339414"/>
            <a:ext cx="2776344" cy="2125744"/>
          </a:xfrm>
          <a:prstGeom prst="rect">
            <a:avLst/>
          </a:prstGeom>
        </p:spPr>
      </p:pic>
      <p:pic>
        <p:nvPicPr>
          <p:cNvPr id="5" name="Picture 4">
            <a:extLst>
              <a:ext uri="{FF2B5EF4-FFF2-40B4-BE49-F238E27FC236}">
                <a16:creationId xmlns:a16="http://schemas.microsoft.com/office/drawing/2014/main" id="{F78F2880-4BF9-E8B8-1760-A04D39DDD065}"/>
              </a:ext>
            </a:extLst>
          </p:cNvPr>
          <p:cNvPicPr>
            <a:picLocks noChangeAspect="1"/>
          </p:cNvPicPr>
          <p:nvPr/>
        </p:nvPicPr>
        <p:blipFill>
          <a:blip r:embed="rId3"/>
          <a:stretch>
            <a:fillRect/>
          </a:stretch>
        </p:blipFill>
        <p:spPr>
          <a:xfrm>
            <a:off x="3873624" y="2351354"/>
            <a:ext cx="2722612" cy="1934216"/>
          </a:xfrm>
          <a:prstGeom prst="rect">
            <a:avLst/>
          </a:prstGeom>
        </p:spPr>
      </p:pic>
      <p:pic>
        <p:nvPicPr>
          <p:cNvPr id="6" name="Picture 5">
            <a:extLst>
              <a:ext uri="{FF2B5EF4-FFF2-40B4-BE49-F238E27FC236}">
                <a16:creationId xmlns:a16="http://schemas.microsoft.com/office/drawing/2014/main" id="{873A0C4A-A6B0-9E1B-392E-EE1F43030009}"/>
              </a:ext>
            </a:extLst>
          </p:cNvPr>
          <p:cNvPicPr>
            <a:picLocks noChangeAspect="1"/>
          </p:cNvPicPr>
          <p:nvPr/>
        </p:nvPicPr>
        <p:blipFill>
          <a:blip r:embed="rId4"/>
          <a:stretch>
            <a:fillRect/>
          </a:stretch>
        </p:blipFill>
        <p:spPr>
          <a:xfrm>
            <a:off x="7271617" y="2351354"/>
            <a:ext cx="3767905" cy="1934216"/>
          </a:xfrm>
          <a:prstGeom prst="rect">
            <a:avLst/>
          </a:prstGeom>
        </p:spPr>
      </p:pic>
      <p:sp>
        <p:nvSpPr>
          <p:cNvPr id="7" name="TextBox 6">
            <a:extLst>
              <a:ext uri="{FF2B5EF4-FFF2-40B4-BE49-F238E27FC236}">
                <a16:creationId xmlns:a16="http://schemas.microsoft.com/office/drawing/2014/main" id="{2318A6D1-FBE7-C498-7212-BB1840D084D4}"/>
              </a:ext>
            </a:extLst>
          </p:cNvPr>
          <p:cNvSpPr txBox="1"/>
          <p:nvPr/>
        </p:nvSpPr>
        <p:spPr>
          <a:xfrm>
            <a:off x="2243162" y="4751309"/>
            <a:ext cx="2598420" cy="369332"/>
          </a:xfrm>
          <a:prstGeom prst="rect">
            <a:avLst/>
          </a:prstGeom>
          <a:noFill/>
        </p:spPr>
        <p:txBody>
          <a:bodyPr wrap="square" rtlCol="0">
            <a:spAutoFit/>
          </a:bodyPr>
          <a:lstStyle/>
          <a:p>
            <a:pPr algn="ctr"/>
            <a:r>
              <a:rPr lang="en-US" dirty="0"/>
              <a:t>ABAQUS SOLVER RESULT</a:t>
            </a:r>
            <a:endParaRPr lang="en-IN" dirty="0"/>
          </a:p>
        </p:txBody>
      </p:sp>
      <p:sp>
        <p:nvSpPr>
          <p:cNvPr id="8" name="TextBox 7">
            <a:extLst>
              <a:ext uri="{FF2B5EF4-FFF2-40B4-BE49-F238E27FC236}">
                <a16:creationId xmlns:a16="http://schemas.microsoft.com/office/drawing/2014/main" id="{659822B5-0B64-842A-9BCE-F03EC6DCC751}"/>
              </a:ext>
            </a:extLst>
          </p:cNvPr>
          <p:cNvSpPr txBox="1"/>
          <p:nvPr/>
        </p:nvSpPr>
        <p:spPr>
          <a:xfrm>
            <a:off x="7638122" y="4751309"/>
            <a:ext cx="2598420" cy="369332"/>
          </a:xfrm>
          <a:prstGeom prst="rect">
            <a:avLst/>
          </a:prstGeom>
          <a:noFill/>
        </p:spPr>
        <p:txBody>
          <a:bodyPr wrap="square" rtlCol="0">
            <a:spAutoFit/>
          </a:bodyPr>
          <a:lstStyle/>
          <a:p>
            <a:pPr algn="ctr"/>
            <a:r>
              <a:rPr lang="en-US" dirty="0"/>
              <a:t>MATLAB CODE RESULT</a:t>
            </a:r>
            <a:endParaRPr lang="en-IN" dirty="0"/>
          </a:p>
        </p:txBody>
      </p:sp>
    </p:spTree>
    <p:extLst>
      <p:ext uri="{BB962C8B-B14F-4D97-AF65-F5344CB8AC3E}">
        <p14:creationId xmlns:p14="http://schemas.microsoft.com/office/powerpoint/2010/main" val="2626668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B8FA8-F9EC-C4E4-00FF-5CE384EBE758}"/>
              </a:ext>
            </a:extLst>
          </p:cNvPr>
          <p:cNvSpPr>
            <a:spLocks noGrp="1"/>
          </p:cNvSpPr>
          <p:nvPr>
            <p:ph type="title"/>
          </p:nvPr>
        </p:nvSpPr>
        <p:spPr/>
        <p:txBody>
          <a:bodyPr/>
          <a:lstStyle/>
          <a:p>
            <a:r>
              <a:rPr lang="en-IN" dirty="0"/>
              <a:t>WORK DONE UPTO NOW</a:t>
            </a:r>
          </a:p>
        </p:txBody>
      </p:sp>
      <p:sp>
        <p:nvSpPr>
          <p:cNvPr id="3" name="Content Placeholder 2">
            <a:extLst>
              <a:ext uri="{FF2B5EF4-FFF2-40B4-BE49-F238E27FC236}">
                <a16:creationId xmlns:a16="http://schemas.microsoft.com/office/drawing/2014/main" id="{CF01ECDE-ED42-23ED-E614-1FB7AA336B25}"/>
              </a:ext>
            </a:extLst>
          </p:cNvPr>
          <p:cNvSpPr>
            <a:spLocks noGrp="1"/>
          </p:cNvSpPr>
          <p:nvPr>
            <p:ph idx="1"/>
          </p:nvPr>
        </p:nvSpPr>
        <p:spPr>
          <a:xfrm>
            <a:off x="1332950" y="1845733"/>
            <a:ext cx="3955487" cy="4023360"/>
          </a:xfrm>
        </p:spPr>
        <p:txBody>
          <a:bodyPr>
            <a:normAutofit lnSpcReduction="10000"/>
          </a:bodyPr>
          <a:lstStyle/>
          <a:p>
            <a:pPr>
              <a:buFont typeface="Wingdings" panose="05000000000000000000" pitchFamily="2" charset="2"/>
              <a:buChar char="§"/>
            </a:pPr>
            <a:r>
              <a:rPr lang="en-IN" u="sng" dirty="0"/>
              <a:t>DATA COLLECTION</a:t>
            </a:r>
            <a:r>
              <a:rPr lang="en-IN" dirty="0"/>
              <a:t>:</a:t>
            </a:r>
          </a:p>
          <a:p>
            <a:pPr marL="0" indent="0">
              <a:buNone/>
            </a:pPr>
            <a:r>
              <a:rPr lang="en-IN" dirty="0"/>
              <a:t>	</a:t>
            </a:r>
            <a:r>
              <a:rPr lang="en-IN" sz="1600" dirty="0"/>
              <a:t>Data includes time of flight for different materials acquired through </a:t>
            </a:r>
            <a:r>
              <a:rPr lang="en-IN" sz="1600" dirty="0" err="1"/>
              <a:t>abaqus</a:t>
            </a:r>
            <a:r>
              <a:rPr lang="en-IN" sz="1600" dirty="0"/>
              <a:t> </a:t>
            </a:r>
            <a:r>
              <a:rPr lang="en-IN" sz="1600" dirty="0" err="1"/>
              <a:t>simulia</a:t>
            </a:r>
            <a:r>
              <a:rPr lang="en-IN" sz="1600" dirty="0"/>
              <a:t>.</a:t>
            </a:r>
          </a:p>
          <a:p>
            <a:pPr marL="0" indent="0">
              <a:buNone/>
            </a:pPr>
            <a:endParaRPr lang="en-IN" sz="1600" dirty="0"/>
          </a:p>
          <a:p>
            <a:pPr>
              <a:buFont typeface="Wingdings" panose="05000000000000000000" pitchFamily="2" charset="2"/>
              <a:buChar char="§"/>
            </a:pPr>
            <a:r>
              <a:rPr lang="en-IN" u="sng" dirty="0"/>
              <a:t>VALIDATION CODE:</a:t>
            </a:r>
          </a:p>
          <a:p>
            <a:pPr marL="0" indent="0">
              <a:buNone/>
            </a:pPr>
            <a:r>
              <a:rPr lang="en-IN" sz="1600" dirty="0"/>
              <a:t>	Written </a:t>
            </a:r>
            <a:r>
              <a:rPr lang="en-IN" sz="1600" dirty="0" err="1"/>
              <a:t>matlab</a:t>
            </a:r>
            <a:r>
              <a:rPr lang="en-IN" sz="1600" dirty="0"/>
              <a:t> code for validation purpose. </a:t>
            </a:r>
          </a:p>
          <a:p>
            <a:pPr>
              <a:buFont typeface="Wingdings" panose="05000000000000000000" pitchFamily="2" charset="2"/>
              <a:buChar char="§"/>
            </a:pPr>
            <a:r>
              <a:rPr lang="en-IN" u="sng" dirty="0"/>
              <a:t>SIMULATIONS:</a:t>
            </a:r>
          </a:p>
          <a:p>
            <a:pPr marL="0" indent="0">
              <a:buNone/>
            </a:pPr>
            <a:r>
              <a:rPr lang="en-IN" sz="1600" dirty="0"/>
              <a:t>	Simulation of wave propagation through cylindrical rod for 18 different materials and 2 different lengths for each material.</a:t>
            </a:r>
          </a:p>
          <a:p>
            <a:pPr marL="0" indent="0">
              <a:buNone/>
            </a:pPr>
            <a:endParaRPr lang="en-IN" sz="1600" dirty="0"/>
          </a:p>
          <a:p>
            <a:pPr marL="0" indent="0">
              <a:buNone/>
            </a:pPr>
            <a:endParaRPr lang="en-IN" sz="1600" dirty="0"/>
          </a:p>
        </p:txBody>
      </p:sp>
      <p:pic>
        <p:nvPicPr>
          <p:cNvPr id="5" name="Picture 4">
            <a:extLst>
              <a:ext uri="{FF2B5EF4-FFF2-40B4-BE49-F238E27FC236}">
                <a16:creationId xmlns:a16="http://schemas.microsoft.com/office/drawing/2014/main" id="{183885A9-F1FF-598D-0094-0EA5F88F88A6}"/>
              </a:ext>
            </a:extLst>
          </p:cNvPr>
          <p:cNvPicPr>
            <a:picLocks noChangeAspect="1"/>
          </p:cNvPicPr>
          <p:nvPr/>
        </p:nvPicPr>
        <p:blipFill>
          <a:blip r:embed="rId2"/>
          <a:stretch>
            <a:fillRect/>
          </a:stretch>
        </p:blipFill>
        <p:spPr>
          <a:xfrm>
            <a:off x="5740925" y="4704060"/>
            <a:ext cx="2762054" cy="1372142"/>
          </a:xfrm>
          <a:prstGeom prst="rect">
            <a:avLst/>
          </a:prstGeom>
        </p:spPr>
      </p:pic>
      <p:pic>
        <p:nvPicPr>
          <p:cNvPr id="7" name="Picture 6">
            <a:extLst>
              <a:ext uri="{FF2B5EF4-FFF2-40B4-BE49-F238E27FC236}">
                <a16:creationId xmlns:a16="http://schemas.microsoft.com/office/drawing/2014/main" id="{9B3623AA-6DAB-166E-F6EB-2C9A5A917CBA}"/>
              </a:ext>
            </a:extLst>
          </p:cNvPr>
          <p:cNvPicPr>
            <a:picLocks noChangeAspect="1"/>
          </p:cNvPicPr>
          <p:nvPr/>
        </p:nvPicPr>
        <p:blipFill>
          <a:blip r:embed="rId3"/>
          <a:stretch>
            <a:fillRect/>
          </a:stretch>
        </p:blipFill>
        <p:spPr>
          <a:xfrm>
            <a:off x="5740924" y="1845734"/>
            <a:ext cx="2762054" cy="1314412"/>
          </a:xfrm>
          <a:prstGeom prst="rect">
            <a:avLst/>
          </a:prstGeom>
        </p:spPr>
      </p:pic>
      <p:pic>
        <p:nvPicPr>
          <p:cNvPr id="4" name="Picture 3">
            <a:extLst>
              <a:ext uri="{FF2B5EF4-FFF2-40B4-BE49-F238E27FC236}">
                <a16:creationId xmlns:a16="http://schemas.microsoft.com/office/drawing/2014/main" id="{7DF1D633-C885-E771-4BA0-97470D70883E}"/>
              </a:ext>
            </a:extLst>
          </p:cNvPr>
          <p:cNvPicPr>
            <a:picLocks noChangeAspect="1"/>
          </p:cNvPicPr>
          <p:nvPr/>
        </p:nvPicPr>
        <p:blipFill>
          <a:blip r:embed="rId4"/>
          <a:stretch>
            <a:fillRect/>
          </a:stretch>
        </p:blipFill>
        <p:spPr>
          <a:xfrm>
            <a:off x="7290627" y="3268520"/>
            <a:ext cx="2894091" cy="1314412"/>
          </a:xfrm>
          <a:prstGeom prst="rect">
            <a:avLst/>
          </a:prstGeom>
        </p:spPr>
      </p:pic>
    </p:spTree>
    <p:extLst>
      <p:ext uri="{BB962C8B-B14F-4D97-AF65-F5344CB8AC3E}">
        <p14:creationId xmlns:p14="http://schemas.microsoft.com/office/powerpoint/2010/main" val="3921294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F314-4331-7A6A-2140-EF41881CFDA7}"/>
              </a:ext>
            </a:extLst>
          </p:cNvPr>
          <p:cNvSpPr>
            <a:spLocks noGrp="1"/>
          </p:cNvSpPr>
          <p:nvPr>
            <p:ph type="title"/>
          </p:nvPr>
        </p:nvSpPr>
        <p:spPr/>
        <p:txBody>
          <a:bodyPr/>
          <a:lstStyle/>
          <a:p>
            <a:r>
              <a:rPr lang="en-IN" dirty="0"/>
              <a:t>REMAINING WORK</a:t>
            </a:r>
          </a:p>
        </p:txBody>
      </p:sp>
      <p:sp>
        <p:nvSpPr>
          <p:cNvPr id="3" name="Content Placeholder 2">
            <a:extLst>
              <a:ext uri="{FF2B5EF4-FFF2-40B4-BE49-F238E27FC236}">
                <a16:creationId xmlns:a16="http://schemas.microsoft.com/office/drawing/2014/main" id="{4FAA063C-4D3D-E7E0-0A6B-947578DB7795}"/>
              </a:ext>
            </a:extLst>
          </p:cNvPr>
          <p:cNvSpPr>
            <a:spLocks noGrp="1"/>
          </p:cNvSpPr>
          <p:nvPr>
            <p:ph idx="1"/>
          </p:nvPr>
        </p:nvSpPr>
        <p:spPr>
          <a:xfrm>
            <a:off x="1097280" y="1958855"/>
            <a:ext cx="8065573" cy="3291875"/>
          </a:xfrm>
        </p:spPr>
        <p:txBody>
          <a:bodyPr>
            <a:normAutofit/>
          </a:bodyPr>
          <a:lstStyle/>
          <a:p>
            <a:pPr algn="just">
              <a:buFont typeface="Wingdings" panose="05000000000000000000" pitchFamily="2" charset="2"/>
              <a:buChar char="§"/>
            </a:pPr>
            <a:r>
              <a:rPr lang="en-IN" u="sng" dirty="0"/>
              <a:t>DATA COLLECTION IN TABLES:</a:t>
            </a:r>
          </a:p>
          <a:p>
            <a:pPr marL="0" indent="0" algn="just">
              <a:buNone/>
            </a:pPr>
            <a:r>
              <a:rPr lang="en-IN" sz="1600" dirty="0"/>
              <a:t>	Accumulation of data into tables in excel to use them as training data for AI.</a:t>
            </a:r>
            <a:endParaRPr lang="en-IN" u="sng" dirty="0"/>
          </a:p>
          <a:p>
            <a:pPr algn="just">
              <a:buFont typeface="Wingdings" panose="05000000000000000000" pitchFamily="2" charset="2"/>
              <a:buChar char="§"/>
            </a:pPr>
            <a:r>
              <a:rPr lang="en-IN" u="sng" dirty="0"/>
              <a:t>CODING PART OF AI</a:t>
            </a:r>
            <a:r>
              <a:rPr lang="en-IN" dirty="0"/>
              <a:t>:</a:t>
            </a:r>
          </a:p>
          <a:p>
            <a:pPr marL="0" indent="0" algn="just">
              <a:buNone/>
            </a:pPr>
            <a:r>
              <a:rPr lang="en-IN" dirty="0"/>
              <a:t>	</a:t>
            </a:r>
            <a:r>
              <a:rPr lang="en-IN" sz="1600" dirty="0"/>
              <a:t>Decision Tree model coding in python, or java script.</a:t>
            </a:r>
            <a:endParaRPr lang="en-IN" u="sng" dirty="0"/>
          </a:p>
          <a:p>
            <a:pPr algn="just">
              <a:buFont typeface="Wingdings" panose="05000000000000000000" pitchFamily="2" charset="2"/>
              <a:buChar char="§"/>
            </a:pPr>
            <a:r>
              <a:rPr lang="en-IN" u="sng" dirty="0"/>
              <a:t>VALIDATION:</a:t>
            </a:r>
          </a:p>
          <a:p>
            <a:pPr marL="0" indent="0" algn="just">
              <a:buNone/>
            </a:pPr>
            <a:r>
              <a:rPr lang="en-IN" sz="1600" dirty="0"/>
              <a:t>	Validation of predicted values through AI with correct data to find out error and accuracy of data and further tuning to improve accuracy of the AI model.</a:t>
            </a:r>
          </a:p>
          <a:p>
            <a:pPr marL="0" indent="0" algn="ctr">
              <a:buNone/>
            </a:pPr>
            <a:endParaRPr lang="en-IN" dirty="0"/>
          </a:p>
        </p:txBody>
      </p:sp>
    </p:spTree>
    <p:extLst>
      <p:ext uri="{BB962C8B-B14F-4D97-AF65-F5344CB8AC3E}">
        <p14:creationId xmlns:p14="http://schemas.microsoft.com/office/powerpoint/2010/main" val="3060325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CFBC-7CC2-AD79-BA01-2F477D648548}"/>
              </a:ext>
            </a:extLst>
          </p:cNvPr>
          <p:cNvSpPr>
            <a:spLocks noGrp="1"/>
          </p:cNvSpPr>
          <p:nvPr>
            <p:ph type="title"/>
          </p:nvPr>
        </p:nvSpPr>
        <p:spPr/>
        <p:txBody>
          <a:bodyPr/>
          <a:lstStyle/>
          <a:p>
            <a:r>
              <a:rPr lang="en-IN" dirty="0"/>
              <a:t>SCOPE FOR IMPROVEMENT</a:t>
            </a:r>
          </a:p>
        </p:txBody>
      </p:sp>
      <p:pic>
        <p:nvPicPr>
          <p:cNvPr id="5" name="Content Placeholder 4">
            <a:extLst>
              <a:ext uri="{FF2B5EF4-FFF2-40B4-BE49-F238E27FC236}">
                <a16:creationId xmlns:a16="http://schemas.microsoft.com/office/drawing/2014/main" id="{71DCB210-20E4-43BC-6328-97789FFC4BF4}"/>
              </a:ext>
            </a:extLst>
          </p:cNvPr>
          <p:cNvPicPr>
            <a:picLocks noGrp="1" noChangeAspect="1"/>
          </p:cNvPicPr>
          <p:nvPr>
            <p:ph idx="1"/>
          </p:nvPr>
        </p:nvPicPr>
        <p:blipFill>
          <a:blip r:embed="rId2"/>
          <a:stretch>
            <a:fillRect/>
          </a:stretch>
        </p:blipFill>
        <p:spPr>
          <a:xfrm>
            <a:off x="7132955" y="1875446"/>
            <a:ext cx="4022725" cy="4022725"/>
          </a:xfrm>
        </p:spPr>
      </p:pic>
      <p:sp>
        <p:nvSpPr>
          <p:cNvPr id="6" name="TextBox 5">
            <a:extLst>
              <a:ext uri="{FF2B5EF4-FFF2-40B4-BE49-F238E27FC236}">
                <a16:creationId xmlns:a16="http://schemas.microsoft.com/office/drawing/2014/main" id="{B5E2A8EA-BC7B-AA24-ECD3-8036934EC343}"/>
              </a:ext>
            </a:extLst>
          </p:cNvPr>
          <p:cNvSpPr txBox="1"/>
          <p:nvPr/>
        </p:nvSpPr>
        <p:spPr>
          <a:xfrm>
            <a:off x="1097280" y="1955260"/>
            <a:ext cx="5916363" cy="1200329"/>
          </a:xfrm>
          <a:prstGeom prst="rect">
            <a:avLst/>
          </a:prstGeom>
          <a:noFill/>
        </p:spPr>
        <p:txBody>
          <a:bodyPr wrap="square" rtlCol="0">
            <a:spAutoFit/>
          </a:bodyPr>
          <a:lstStyle/>
          <a:p>
            <a:pPr marL="285750" indent="-285750">
              <a:buFont typeface="Wingdings" panose="05000000000000000000" pitchFamily="2" charset="2"/>
              <a:buChar char="§"/>
            </a:pPr>
            <a:r>
              <a:rPr lang="en-IN" dirty="0"/>
              <a:t>Real time implementation of the present project using a receiver and transmitter of the signal into the cylinder</a:t>
            </a:r>
          </a:p>
          <a:p>
            <a:pPr marL="285750" indent="-285750">
              <a:buFont typeface="Wingdings" panose="05000000000000000000" pitchFamily="2" charset="2"/>
              <a:buChar char="§"/>
            </a:pPr>
            <a:r>
              <a:rPr lang="en-IN" dirty="0"/>
              <a:t> To calculate the time of flight of the waves and determine the material of the cylinder using AI. </a:t>
            </a:r>
          </a:p>
        </p:txBody>
      </p:sp>
      <p:graphicFrame>
        <p:nvGraphicFramePr>
          <p:cNvPr id="7" name="Diagram 6">
            <a:extLst>
              <a:ext uri="{FF2B5EF4-FFF2-40B4-BE49-F238E27FC236}">
                <a16:creationId xmlns:a16="http://schemas.microsoft.com/office/drawing/2014/main" id="{6E77D5E8-229D-8D8E-2600-8E6945C5BE4D}"/>
              </a:ext>
            </a:extLst>
          </p:cNvPr>
          <p:cNvGraphicFramePr/>
          <p:nvPr>
            <p:extLst>
              <p:ext uri="{D42A27DB-BD31-4B8C-83A1-F6EECF244321}">
                <p14:modId xmlns:p14="http://schemas.microsoft.com/office/powerpoint/2010/main" val="671506257"/>
              </p:ext>
            </p:extLst>
          </p:nvPr>
        </p:nvGraphicFramePr>
        <p:xfrm>
          <a:off x="1036320" y="3155589"/>
          <a:ext cx="5916363" cy="2850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93008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34BB4-A52D-B673-4E7E-957CB9585389}"/>
              </a:ext>
            </a:extLst>
          </p:cNvPr>
          <p:cNvSpPr>
            <a:spLocks noGrp="1"/>
          </p:cNvSpPr>
          <p:nvPr>
            <p:ph type="title"/>
          </p:nvPr>
        </p:nvSpPr>
        <p:spPr>
          <a:xfrm>
            <a:off x="193040" y="914400"/>
            <a:ext cx="3200400" cy="640080"/>
          </a:xfrm>
        </p:spPr>
        <p:txBody>
          <a:bodyPr/>
          <a:lstStyle/>
          <a:p>
            <a:r>
              <a:rPr lang="en-IN" dirty="0">
                <a:latin typeface="ADLaM Display" panose="02010000000000000000" pitchFamily="2" charset="0"/>
                <a:ea typeface="ADLaM Display" panose="02010000000000000000" pitchFamily="2" charset="0"/>
                <a:cs typeface="ADLaM Display" panose="02010000000000000000" pitchFamily="2" charset="0"/>
              </a:rPr>
              <a:t>CONCLUSION</a:t>
            </a:r>
          </a:p>
        </p:txBody>
      </p:sp>
      <p:sp>
        <p:nvSpPr>
          <p:cNvPr id="3" name="Content Placeholder 2">
            <a:extLst>
              <a:ext uri="{FF2B5EF4-FFF2-40B4-BE49-F238E27FC236}">
                <a16:creationId xmlns:a16="http://schemas.microsoft.com/office/drawing/2014/main" id="{9C89E568-0488-31D7-9444-BA5646F733C8}"/>
              </a:ext>
            </a:extLst>
          </p:cNvPr>
          <p:cNvSpPr>
            <a:spLocks noGrp="1"/>
          </p:cNvSpPr>
          <p:nvPr>
            <p:ph idx="1"/>
          </p:nvPr>
        </p:nvSpPr>
        <p:spPr>
          <a:xfrm>
            <a:off x="4546600" y="1784876"/>
            <a:ext cx="6492240" cy="4500880"/>
          </a:xfrm>
        </p:spPr>
        <p:txBody>
          <a:bodyPr>
            <a:normAutofit fontScale="32500" lnSpcReduction="20000"/>
          </a:bodyPr>
          <a:lstStyle/>
          <a:p>
            <a:r>
              <a:rPr lang="en-US" sz="4500" dirty="0"/>
              <a:t>The integration of AI techniques with finite element simulations in Abaqus </a:t>
            </a:r>
            <a:r>
              <a:rPr lang="en-US" sz="4500" dirty="0" err="1"/>
              <a:t>Simulia</a:t>
            </a:r>
            <a:r>
              <a:rPr lang="en-US" sz="4500" dirty="0"/>
              <a:t> for material prediction based on time-of-flight (</a:t>
            </a:r>
            <a:r>
              <a:rPr lang="en-US" sz="4500" dirty="0" err="1"/>
              <a:t>ToF</a:t>
            </a:r>
            <a:r>
              <a:rPr lang="en-US" sz="4500" dirty="0"/>
              <a:t>) data presents a promising approach for material characterization. The key takeaways from this study are:</a:t>
            </a:r>
          </a:p>
          <a:p>
            <a:pPr>
              <a:buFont typeface="Arial" panose="020B0604020202020204" pitchFamily="34" charset="0"/>
              <a:buChar char="•"/>
            </a:pPr>
            <a:r>
              <a:rPr lang="en-US" sz="4500" b="1" dirty="0"/>
              <a:t>Enhanced Material Identification</a:t>
            </a:r>
            <a:r>
              <a:rPr lang="en-US" sz="4500" dirty="0"/>
              <a:t>: AI models trained on </a:t>
            </a:r>
            <a:r>
              <a:rPr lang="en-US" sz="4500" dirty="0" err="1"/>
              <a:t>ToF</a:t>
            </a:r>
            <a:r>
              <a:rPr lang="en-US" sz="4500" dirty="0"/>
              <a:t> data can accurately predict material properties, reducing the need for extensive physical testing.</a:t>
            </a:r>
          </a:p>
          <a:p>
            <a:pPr>
              <a:buFont typeface="Arial" panose="020B0604020202020204" pitchFamily="34" charset="0"/>
              <a:buChar char="•"/>
            </a:pPr>
            <a:r>
              <a:rPr lang="en-US" sz="4500" b="1" dirty="0"/>
              <a:t>Efficiency and Automation</a:t>
            </a:r>
            <a:r>
              <a:rPr lang="en-US" sz="4500" dirty="0"/>
              <a:t>: The AI-driven approach automates the material classification process, minimizing human effort and improving decision-making speed.</a:t>
            </a:r>
          </a:p>
          <a:p>
            <a:pPr>
              <a:buFont typeface="Arial" panose="020B0604020202020204" pitchFamily="34" charset="0"/>
              <a:buChar char="•"/>
            </a:pPr>
            <a:r>
              <a:rPr lang="en-US" sz="4500" b="1" dirty="0"/>
              <a:t>High Accuracy with Data-Driven Models</a:t>
            </a:r>
            <a:r>
              <a:rPr lang="en-US" sz="4500" dirty="0"/>
              <a:t>: Machine learning algorithms, such as neural networks and regression models, effectively capture patterns in </a:t>
            </a:r>
            <a:r>
              <a:rPr lang="en-US" sz="4500" dirty="0" err="1"/>
              <a:t>ToF</a:t>
            </a:r>
            <a:r>
              <a:rPr lang="en-US" sz="4500" dirty="0"/>
              <a:t> data, leading to precise material predictions.</a:t>
            </a:r>
          </a:p>
          <a:p>
            <a:pPr>
              <a:buFont typeface="Arial" panose="020B0604020202020204" pitchFamily="34" charset="0"/>
              <a:buChar char="•"/>
            </a:pPr>
            <a:r>
              <a:rPr lang="en-US" sz="4500" b="1" dirty="0"/>
              <a:t>Robustness Across Different Materials</a:t>
            </a:r>
            <a:r>
              <a:rPr lang="en-US" sz="4500" dirty="0"/>
              <a:t>: The AI model can generalize well when trained with diverse datasets, making it applicable to a wide range of materials.</a:t>
            </a:r>
          </a:p>
          <a:p>
            <a:pPr>
              <a:buFont typeface="Arial" panose="020B0604020202020204" pitchFamily="34" charset="0"/>
              <a:buChar char="•"/>
            </a:pPr>
            <a:r>
              <a:rPr lang="en-US" sz="4500" b="1" dirty="0"/>
              <a:t>Potential for Real-Time Applications</a:t>
            </a:r>
            <a:r>
              <a:rPr lang="en-US" sz="4500" dirty="0"/>
              <a:t>: With further optimization, AI-based material prediction can be integrated into real-time non-destructive evaluation (NDE) systems.</a:t>
            </a:r>
          </a:p>
          <a:p>
            <a:pPr>
              <a:buFont typeface="Arial" panose="020B0604020202020204" pitchFamily="34" charset="0"/>
              <a:buChar char="•"/>
            </a:pPr>
            <a:r>
              <a:rPr lang="en-US" sz="4500" b="1" dirty="0"/>
              <a:t>Scalability and Adaptability</a:t>
            </a:r>
            <a:r>
              <a:rPr lang="en-US" sz="4500" dirty="0"/>
              <a:t>: The framework can be extended to various simulation environments and experimental setups, making it highly versatile.</a:t>
            </a:r>
          </a:p>
          <a:p>
            <a:endParaRPr lang="en-IN" dirty="0"/>
          </a:p>
        </p:txBody>
      </p:sp>
      <p:pic>
        <p:nvPicPr>
          <p:cNvPr id="6" name="Picture 5">
            <a:extLst>
              <a:ext uri="{FF2B5EF4-FFF2-40B4-BE49-F238E27FC236}">
                <a16:creationId xmlns:a16="http://schemas.microsoft.com/office/drawing/2014/main" id="{B3348ADA-88C4-AC9A-25F6-CB0132C4B4DD}"/>
              </a:ext>
            </a:extLst>
          </p:cNvPr>
          <p:cNvPicPr>
            <a:picLocks noChangeAspect="1"/>
          </p:cNvPicPr>
          <p:nvPr/>
        </p:nvPicPr>
        <p:blipFill>
          <a:blip r:embed="rId2"/>
          <a:stretch>
            <a:fillRect/>
          </a:stretch>
        </p:blipFill>
        <p:spPr>
          <a:xfrm>
            <a:off x="193040" y="1784876"/>
            <a:ext cx="3728720" cy="4158724"/>
          </a:xfrm>
          <a:prstGeom prst="rect">
            <a:avLst/>
          </a:prstGeom>
        </p:spPr>
      </p:pic>
    </p:spTree>
    <p:extLst>
      <p:ext uri="{BB962C8B-B14F-4D97-AF65-F5344CB8AC3E}">
        <p14:creationId xmlns:p14="http://schemas.microsoft.com/office/powerpoint/2010/main" val="2582429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975F2-FE43-20DE-E6B5-45646D92A3A6}"/>
              </a:ext>
            </a:extLst>
          </p:cNvPr>
          <p:cNvSpPr>
            <a:spLocks noGrp="1"/>
          </p:cNvSpPr>
          <p:nvPr>
            <p:ph type="title"/>
          </p:nvPr>
        </p:nvSpPr>
        <p:spPr>
          <a:xfrm>
            <a:off x="1097280" y="817123"/>
            <a:ext cx="8931937" cy="920237"/>
          </a:xfrm>
        </p:spPr>
        <p:txBody>
          <a:bodyPr/>
          <a:lstStyle/>
          <a:p>
            <a:r>
              <a:rPr lang="en-IN" dirty="0"/>
              <a:t>INTRODUCTION</a:t>
            </a:r>
          </a:p>
        </p:txBody>
      </p:sp>
      <p:sp>
        <p:nvSpPr>
          <p:cNvPr id="4" name="Rectangle 1">
            <a:extLst>
              <a:ext uri="{FF2B5EF4-FFF2-40B4-BE49-F238E27FC236}">
                <a16:creationId xmlns:a16="http://schemas.microsoft.com/office/drawing/2014/main" id="{B73ADCED-AE50-FFAC-99EC-9F1B188DCE66}"/>
              </a:ext>
            </a:extLst>
          </p:cNvPr>
          <p:cNvSpPr>
            <a:spLocks noGrp="1" noChangeArrowheads="1"/>
          </p:cNvSpPr>
          <p:nvPr>
            <p:ph idx="1"/>
          </p:nvPr>
        </p:nvSpPr>
        <p:spPr bwMode="auto">
          <a:xfrm>
            <a:off x="1097280" y="2011175"/>
            <a:ext cx="1020626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a:t>
            </a:r>
            <a:r>
              <a:rPr kumimoji="0" lang="en-US" altLang="en-US" sz="1800" b="0" i="0" u="none" strike="noStrike" cap="none" normalizeH="0" baseline="0" dirty="0">
                <a:ln>
                  <a:noFill/>
                </a:ln>
                <a:solidFill>
                  <a:schemeClr val="tx1"/>
                </a:solidFill>
                <a:effectLst/>
                <a:latin typeface="Arial" panose="020B0604020202020204" pitchFamily="34" charset="0"/>
              </a:rPr>
              <a:t> = Young’s Modulus (Elasticity)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ρ</a:t>
            </a:r>
            <a:r>
              <a:rPr kumimoji="0" lang="en-US" altLang="en-US" sz="1800" b="0" i="0" u="none" strike="noStrike" cap="none" normalizeH="0" baseline="0" dirty="0">
                <a:ln>
                  <a:noFill/>
                </a:ln>
                <a:solidFill>
                  <a:schemeClr val="tx1"/>
                </a:solidFill>
                <a:effectLst/>
                <a:latin typeface="Arial" panose="020B0604020202020204" pitchFamily="34" charset="0"/>
              </a:rPr>
              <a:t> = Density of the material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Since different materials </a:t>
            </a:r>
            <a:r>
              <a:rPr kumimoji="0" lang="en-US" altLang="en-US" sz="1800" i="0" u="none" strike="noStrike" cap="none" normalizeH="0" baseline="0" dirty="0">
                <a:ln>
                  <a:noFill/>
                </a:ln>
                <a:solidFill>
                  <a:schemeClr val="tx1"/>
                </a:solidFill>
                <a:effectLst/>
                <a:latin typeface="Arial" panose="020B0604020202020204" pitchFamily="34" charset="0"/>
              </a:rPr>
              <a:t>have different E and ρ values, their wave speeds vary</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en-US" altLang="en-US" sz="1800" b="1" dirty="0">
                <a:solidFill>
                  <a:schemeClr val="tx1"/>
                </a:solidFill>
                <a:latin typeface="Arial" panose="020B0604020202020204" pitchFamily="34" charset="0"/>
              </a:rPr>
              <a:t>Time of flight : </a:t>
            </a:r>
            <a:r>
              <a:rPr lang="en-US" sz="1800" dirty="0">
                <a:solidFill>
                  <a:schemeClr val="tx1"/>
                </a:solidFill>
                <a:latin typeface="Arial" panose="020B0604020202020204" pitchFamily="34" charset="0"/>
              </a:rPr>
              <a:t>The time taken by an ultrasonic wave to travel through a material</a:t>
            </a: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D47EB77E-3324-EEF8-6690-D587D29329D7}"/>
              </a:ext>
            </a:extLst>
          </p:cNvPr>
          <p:cNvPicPr>
            <a:picLocks noChangeAspect="1"/>
          </p:cNvPicPr>
          <p:nvPr/>
        </p:nvPicPr>
        <p:blipFill>
          <a:blip r:embed="rId2"/>
          <a:stretch>
            <a:fillRect/>
          </a:stretch>
        </p:blipFill>
        <p:spPr>
          <a:xfrm>
            <a:off x="4543758" y="3614681"/>
            <a:ext cx="3267903" cy="1025413"/>
          </a:xfrm>
          <a:prstGeom prst="rect">
            <a:avLst/>
          </a:prstGeom>
        </p:spPr>
      </p:pic>
    </p:spTree>
    <p:extLst>
      <p:ext uri="{BB962C8B-B14F-4D97-AF65-F5344CB8AC3E}">
        <p14:creationId xmlns:p14="http://schemas.microsoft.com/office/powerpoint/2010/main" val="81515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E9DF-43FB-1154-3365-D4FD90A81482}"/>
              </a:ext>
            </a:extLst>
          </p:cNvPr>
          <p:cNvSpPr>
            <a:spLocks noGrp="1"/>
          </p:cNvSpPr>
          <p:nvPr>
            <p:ph type="title"/>
          </p:nvPr>
        </p:nvSpPr>
        <p:spPr>
          <a:xfrm>
            <a:off x="1097280" y="286604"/>
            <a:ext cx="10058400" cy="1123908"/>
          </a:xfrm>
        </p:spPr>
        <p:txBody>
          <a:bodyPr/>
          <a:lstStyle/>
          <a:p>
            <a:r>
              <a:rPr lang="en-IN" dirty="0"/>
              <a:t>OBJECTIVE </a:t>
            </a:r>
          </a:p>
        </p:txBody>
      </p:sp>
      <p:sp>
        <p:nvSpPr>
          <p:cNvPr id="4" name="TextBox 3">
            <a:extLst>
              <a:ext uri="{FF2B5EF4-FFF2-40B4-BE49-F238E27FC236}">
                <a16:creationId xmlns:a16="http://schemas.microsoft.com/office/drawing/2014/main" id="{A0496343-E8D9-824F-9009-1A7FB6B0DD8F}"/>
              </a:ext>
            </a:extLst>
          </p:cNvPr>
          <p:cNvSpPr txBox="1"/>
          <p:nvPr/>
        </p:nvSpPr>
        <p:spPr>
          <a:xfrm>
            <a:off x="1097280" y="1941921"/>
            <a:ext cx="6353666" cy="4247317"/>
          </a:xfrm>
          <a:prstGeom prst="rect">
            <a:avLst/>
          </a:prstGeom>
          <a:noFill/>
        </p:spPr>
        <p:txBody>
          <a:bodyPr wrap="square" rtlCol="0">
            <a:spAutoFit/>
          </a:bodyPr>
          <a:lstStyle/>
          <a:p>
            <a:r>
              <a:rPr lang="en-IN" b="1" dirty="0"/>
              <a:t>Project: AI-Based Material Identification Using Ultrasonic Waves</a:t>
            </a:r>
          </a:p>
          <a:p>
            <a:pPr>
              <a:buFont typeface="Arial" panose="020B0604020202020204" pitchFamily="34" charset="0"/>
              <a:buChar char="•"/>
            </a:pPr>
            <a:r>
              <a:rPr lang="en-IN" b="1" dirty="0"/>
              <a:t>Objective:</a:t>
            </a:r>
            <a:r>
              <a:rPr lang="en-IN" dirty="0"/>
              <a:t> Identify materials by analysing </a:t>
            </a:r>
            <a:r>
              <a:rPr lang="en-IN" b="1" dirty="0"/>
              <a:t>ultrasonic wave propagation</a:t>
            </a:r>
            <a:r>
              <a:rPr lang="en-IN" dirty="0"/>
              <a:t> through a cylindrical rod.</a:t>
            </a:r>
          </a:p>
          <a:p>
            <a:pPr>
              <a:buFont typeface="Arial" panose="020B0604020202020204" pitchFamily="34" charset="0"/>
              <a:buChar char="•"/>
            </a:pPr>
            <a:r>
              <a:rPr lang="en-IN" b="1" dirty="0"/>
              <a:t>Method:</a:t>
            </a:r>
            <a:endParaRPr lang="en-IN" dirty="0"/>
          </a:p>
          <a:p>
            <a:pPr marL="742950" lvl="1" indent="-285750">
              <a:buFont typeface="Arial" panose="020B0604020202020204" pitchFamily="34" charset="0"/>
              <a:buChar char="•"/>
            </a:pPr>
            <a:r>
              <a:rPr lang="en-IN" dirty="0"/>
              <a:t>Sensors measure the </a:t>
            </a:r>
            <a:r>
              <a:rPr lang="en-IN" b="1" dirty="0"/>
              <a:t>Time of Flight (ToF)</a:t>
            </a:r>
            <a:r>
              <a:rPr lang="en-IN" dirty="0"/>
              <a:t> of ultrasonic waves.</a:t>
            </a:r>
          </a:p>
          <a:p>
            <a:pPr marL="742950" lvl="1" indent="-285750">
              <a:buFont typeface="Arial" panose="020B0604020202020204" pitchFamily="34" charset="0"/>
              <a:buChar char="•"/>
            </a:pPr>
            <a:r>
              <a:rPr lang="en-IN" dirty="0"/>
              <a:t>Different materials alter wave propagation due to </a:t>
            </a:r>
            <a:r>
              <a:rPr lang="en-IN" b="1" dirty="0"/>
              <a:t>density &amp; acoustic impedance</a:t>
            </a:r>
            <a:r>
              <a:rPr lang="en-IN" dirty="0"/>
              <a:t>.</a:t>
            </a:r>
          </a:p>
          <a:p>
            <a:pPr>
              <a:buFont typeface="Arial" panose="020B0604020202020204" pitchFamily="34" charset="0"/>
              <a:buChar char="•"/>
            </a:pPr>
            <a:r>
              <a:rPr lang="en-IN" b="1" dirty="0"/>
              <a:t>AI-Based Classification:</a:t>
            </a:r>
            <a:endParaRPr lang="en-IN" dirty="0"/>
          </a:p>
          <a:p>
            <a:pPr marL="742950" lvl="1" indent="-285750">
              <a:buFont typeface="Arial" panose="020B0604020202020204" pitchFamily="34" charset="0"/>
              <a:buChar char="•"/>
            </a:pPr>
            <a:r>
              <a:rPr lang="en-IN" dirty="0"/>
              <a:t>Uses a </a:t>
            </a:r>
            <a:r>
              <a:rPr lang="en-IN" b="1" dirty="0"/>
              <a:t>Decision Tree algorithm</a:t>
            </a:r>
            <a:r>
              <a:rPr lang="en-IN" dirty="0"/>
              <a:t> for material classification.</a:t>
            </a:r>
          </a:p>
          <a:p>
            <a:pPr marL="742950" lvl="1" indent="-285750">
              <a:buFont typeface="Arial" panose="020B0604020202020204" pitchFamily="34" charset="0"/>
              <a:buChar char="•"/>
            </a:pPr>
            <a:r>
              <a:rPr lang="en-IN" dirty="0"/>
              <a:t>Inputs: </a:t>
            </a:r>
            <a:r>
              <a:rPr lang="en-IN" b="1" dirty="0"/>
              <a:t>ToF and wave characteristics</a:t>
            </a:r>
            <a:r>
              <a:rPr lang="en-IN" dirty="0"/>
              <a:t>.</a:t>
            </a:r>
          </a:p>
          <a:p>
            <a:pPr>
              <a:buFont typeface="Arial" panose="020B0604020202020204" pitchFamily="34" charset="0"/>
              <a:buChar char="•"/>
            </a:pPr>
            <a:r>
              <a:rPr lang="en-IN" b="1" dirty="0"/>
              <a:t>Applications:</a:t>
            </a:r>
            <a:endParaRPr lang="en-IN" dirty="0"/>
          </a:p>
          <a:p>
            <a:pPr marL="742950" lvl="1" indent="-285750">
              <a:buFont typeface="Arial" panose="020B0604020202020204" pitchFamily="34" charset="0"/>
              <a:buChar char="•"/>
            </a:pPr>
            <a:r>
              <a:rPr lang="en-IN" b="1" dirty="0"/>
              <a:t>Quality control</a:t>
            </a:r>
            <a:r>
              <a:rPr lang="en-IN" dirty="0"/>
              <a:t> in manufacturing.</a:t>
            </a:r>
          </a:p>
          <a:p>
            <a:pPr marL="742950" lvl="1" indent="-285750">
              <a:buFont typeface="Arial" panose="020B0604020202020204" pitchFamily="34" charset="0"/>
              <a:buChar char="•"/>
            </a:pPr>
            <a:r>
              <a:rPr lang="en-IN" b="1" dirty="0"/>
              <a:t>Non-destructive testing (NDT)</a:t>
            </a:r>
            <a:r>
              <a:rPr lang="en-IN" dirty="0"/>
              <a:t>.</a:t>
            </a:r>
          </a:p>
          <a:p>
            <a:pPr marL="742950" lvl="1" indent="-285750">
              <a:buFont typeface="Arial" panose="020B0604020202020204" pitchFamily="34" charset="0"/>
              <a:buChar char="•"/>
            </a:pPr>
            <a:r>
              <a:rPr lang="en-IN" b="1" dirty="0"/>
              <a:t>Industrial material sorting</a:t>
            </a:r>
            <a:r>
              <a:rPr lang="en-IN" dirty="0"/>
              <a:t> for automation.</a:t>
            </a:r>
          </a:p>
        </p:txBody>
      </p:sp>
      <p:pic>
        <p:nvPicPr>
          <p:cNvPr id="7" name="Picture 6">
            <a:extLst>
              <a:ext uri="{FF2B5EF4-FFF2-40B4-BE49-F238E27FC236}">
                <a16:creationId xmlns:a16="http://schemas.microsoft.com/office/drawing/2014/main" id="{B231AFBE-9184-CD08-E386-E54D0BB8E2FE}"/>
              </a:ext>
            </a:extLst>
          </p:cNvPr>
          <p:cNvPicPr>
            <a:picLocks noChangeAspect="1"/>
          </p:cNvPicPr>
          <p:nvPr/>
        </p:nvPicPr>
        <p:blipFill>
          <a:blip r:embed="rId2"/>
          <a:stretch>
            <a:fillRect/>
          </a:stretch>
        </p:blipFill>
        <p:spPr>
          <a:xfrm>
            <a:off x="7450946" y="2403834"/>
            <a:ext cx="3879445" cy="2828042"/>
          </a:xfrm>
          <a:prstGeom prst="rect">
            <a:avLst/>
          </a:prstGeom>
        </p:spPr>
      </p:pic>
    </p:spTree>
    <p:extLst>
      <p:ext uri="{BB962C8B-B14F-4D97-AF65-F5344CB8AC3E}">
        <p14:creationId xmlns:p14="http://schemas.microsoft.com/office/powerpoint/2010/main" val="3186725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5899A-0A08-3933-1A4F-6DE91B80C3F8}"/>
              </a:ext>
            </a:extLst>
          </p:cNvPr>
          <p:cNvSpPr>
            <a:spLocks noGrp="1"/>
          </p:cNvSpPr>
          <p:nvPr>
            <p:ph type="title"/>
          </p:nvPr>
        </p:nvSpPr>
        <p:spPr/>
        <p:txBody>
          <a:bodyPr/>
          <a:lstStyle/>
          <a:p>
            <a:pPr algn="ctr"/>
            <a:r>
              <a:rPr lang="en-IN" dirty="0"/>
              <a:t>EXISTING INVENTIONS</a:t>
            </a:r>
          </a:p>
        </p:txBody>
      </p:sp>
      <p:sp>
        <p:nvSpPr>
          <p:cNvPr id="3" name="TextBox 2">
            <a:extLst>
              <a:ext uri="{FF2B5EF4-FFF2-40B4-BE49-F238E27FC236}">
                <a16:creationId xmlns:a16="http://schemas.microsoft.com/office/drawing/2014/main" id="{9B0F5126-CE8A-30A5-889E-C4DD1E766B20}"/>
              </a:ext>
            </a:extLst>
          </p:cNvPr>
          <p:cNvSpPr txBox="1"/>
          <p:nvPr/>
        </p:nvSpPr>
        <p:spPr>
          <a:xfrm>
            <a:off x="1282044" y="2158738"/>
            <a:ext cx="9873635" cy="3693319"/>
          </a:xfrm>
          <a:prstGeom prst="rect">
            <a:avLst/>
          </a:prstGeom>
          <a:noFill/>
        </p:spPr>
        <p:txBody>
          <a:bodyPr wrap="square" rtlCol="0">
            <a:spAutoFit/>
          </a:bodyPr>
          <a:lstStyle/>
          <a:p>
            <a:pPr marL="285750" indent="-285750">
              <a:buFont typeface="Wingdings" panose="05000000000000000000" pitchFamily="2" charset="2"/>
              <a:buChar char="q"/>
            </a:pPr>
            <a:r>
              <a:rPr lang="en-IN" dirty="0"/>
              <a:t>WAVEGUIDE TECHNIQUE FOR THE SIMULTANEOUS MEASUREMENT OF TEMPERATURE DEPENDENT PROPERTIES OF MATERIALS.</a:t>
            </a:r>
            <a:br>
              <a:rPr lang="en-IN" dirty="0"/>
            </a:br>
            <a:endParaRPr lang="en-IN" dirty="0"/>
          </a:p>
          <a:p>
            <a:pPr marL="285750" indent="-285750">
              <a:buFont typeface="Wingdings" panose="05000000000000000000" pitchFamily="2" charset="2"/>
              <a:buChar char="q"/>
            </a:pPr>
            <a:r>
              <a:rPr lang="en-IN" dirty="0"/>
              <a:t>MULTI-LEVEL TEMPERATURE MEASUREMENTS USING ULTRASONIC WAVEGUIDES.</a:t>
            </a:r>
            <a:br>
              <a:rPr lang="en-IN" dirty="0"/>
            </a:br>
            <a:endParaRPr lang="en-IN" dirty="0"/>
          </a:p>
          <a:p>
            <a:pPr marL="285750" indent="-285750">
              <a:buFont typeface="Wingdings" panose="05000000000000000000" pitchFamily="2" charset="2"/>
              <a:buChar char="q"/>
            </a:pPr>
            <a:r>
              <a:rPr lang="en-IN" dirty="0"/>
              <a:t>ULTRASONIC WAVEGUIDE BASED MULTILEVEL TEMPERATURE SENSOR FOR CONFINED SPACE MEASUREMENTS.</a:t>
            </a:r>
            <a:br>
              <a:rPr lang="en-IN" dirty="0"/>
            </a:br>
            <a:endParaRPr lang="en-IN" dirty="0"/>
          </a:p>
          <a:p>
            <a:pPr marL="285750" indent="-285750">
              <a:buFont typeface="Wingdings" panose="05000000000000000000" pitchFamily="2" charset="2"/>
              <a:buChar char="q"/>
            </a:pPr>
            <a:r>
              <a:rPr lang="en-IN" dirty="0"/>
              <a:t>ULTRASONIC WAVEGUIDE TECHNIQUE FOR SENSING AND MEASUREMENTS OF PHYSICAL AND CHEMICAL PROPERTIES OF SURROUNDING MEDIA.</a:t>
            </a:r>
            <a:br>
              <a:rPr lang="en-IN" dirty="0"/>
            </a:br>
            <a:endParaRPr lang="en-IN" dirty="0"/>
          </a:p>
          <a:p>
            <a:pPr marL="285750" indent="-285750">
              <a:buFont typeface="Wingdings" panose="05000000000000000000" pitchFamily="2" charset="2"/>
              <a:buChar char="q"/>
            </a:pPr>
            <a:r>
              <a:rPr lang="en-IN" dirty="0"/>
              <a:t>AND MANY MORE..</a:t>
            </a:r>
            <a:br>
              <a:rPr lang="en-IN" dirty="0"/>
            </a:br>
            <a:endParaRPr lang="en-IN" dirty="0"/>
          </a:p>
        </p:txBody>
      </p:sp>
      <p:sp>
        <p:nvSpPr>
          <p:cNvPr id="4" name="TextBox 3">
            <a:extLst>
              <a:ext uri="{FF2B5EF4-FFF2-40B4-BE49-F238E27FC236}">
                <a16:creationId xmlns:a16="http://schemas.microsoft.com/office/drawing/2014/main" id="{17C0BD1C-3EC2-464D-CF04-820DCCAED0ED}"/>
              </a:ext>
            </a:extLst>
          </p:cNvPr>
          <p:cNvSpPr txBox="1"/>
          <p:nvPr/>
        </p:nvSpPr>
        <p:spPr>
          <a:xfrm>
            <a:off x="7051249" y="5165889"/>
            <a:ext cx="3139126" cy="923330"/>
          </a:xfrm>
          <a:prstGeom prst="rect">
            <a:avLst/>
          </a:prstGeom>
          <a:noFill/>
        </p:spPr>
        <p:txBody>
          <a:bodyPr wrap="square" rtlCol="0">
            <a:spAutoFit/>
          </a:bodyPr>
          <a:lstStyle/>
          <a:p>
            <a:r>
              <a:rPr lang="en-IN" b="1" dirty="0"/>
              <a:t>BY </a:t>
            </a:r>
          </a:p>
          <a:p>
            <a:r>
              <a:rPr lang="en-IN" b="1" dirty="0"/>
              <a:t>Dr. Suresh P</a:t>
            </a:r>
          </a:p>
          <a:p>
            <a:r>
              <a:rPr lang="en-IN" b="1" dirty="0"/>
              <a:t>Dr. Karthik Balasubramanian</a:t>
            </a:r>
          </a:p>
        </p:txBody>
      </p:sp>
    </p:spTree>
    <p:extLst>
      <p:ext uri="{BB962C8B-B14F-4D97-AF65-F5344CB8AC3E}">
        <p14:creationId xmlns:p14="http://schemas.microsoft.com/office/powerpoint/2010/main" val="370658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B877-66F6-BAB5-4F9E-CA6D7CFEDE96}"/>
              </a:ext>
            </a:extLst>
          </p:cNvPr>
          <p:cNvSpPr>
            <a:spLocks noGrp="1"/>
          </p:cNvSpPr>
          <p:nvPr>
            <p:ph type="title"/>
          </p:nvPr>
        </p:nvSpPr>
        <p:spPr/>
        <p:txBody>
          <a:bodyPr/>
          <a:lstStyle/>
          <a:p>
            <a:pPr algn="ctr"/>
            <a:r>
              <a:rPr lang="en-IN" dirty="0"/>
              <a:t>LITERATURE REVIEW</a:t>
            </a:r>
          </a:p>
        </p:txBody>
      </p:sp>
      <p:sp>
        <p:nvSpPr>
          <p:cNvPr id="3" name="Content Placeholder 2">
            <a:extLst>
              <a:ext uri="{FF2B5EF4-FFF2-40B4-BE49-F238E27FC236}">
                <a16:creationId xmlns:a16="http://schemas.microsoft.com/office/drawing/2014/main" id="{92B564FD-D835-4DD7-87BE-435F30F68216}"/>
              </a:ext>
            </a:extLst>
          </p:cNvPr>
          <p:cNvSpPr>
            <a:spLocks noGrp="1"/>
          </p:cNvSpPr>
          <p:nvPr>
            <p:ph idx="1"/>
          </p:nvPr>
        </p:nvSpPr>
        <p:spPr>
          <a:xfrm>
            <a:off x="1097280" y="2064470"/>
            <a:ext cx="10058400" cy="3804624"/>
          </a:xfrm>
        </p:spPr>
        <p:txBody>
          <a:bodyPr/>
          <a:lstStyle/>
          <a:p>
            <a:pPr>
              <a:buFont typeface="Courier New" panose="02070309020205020404" pitchFamily="49" charset="0"/>
              <a:buChar char="o"/>
            </a:pPr>
            <a:r>
              <a:rPr lang="en-IN" dirty="0"/>
              <a:t> </a:t>
            </a:r>
            <a:r>
              <a:rPr lang="en-US" b="1" dirty="0"/>
              <a:t>Fundamentals of Ultrasonic Testing</a:t>
            </a:r>
            <a:r>
              <a:rPr lang="en-US" dirty="0"/>
              <a:t>: Researchers such as </a:t>
            </a:r>
            <a:r>
              <a:rPr lang="en-US" dirty="0" err="1"/>
              <a:t>Krautkrämer</a:t>
            </a:r>
            <a:r>
              <a:rPr lang="en-US" dirty="0"/>
              <a:t> &amp; </a:t>
            </a:r>
            <a:r>
              <a:rPr lang="en-US" dirty="0" err="1"/>
              <a:t>Krautkrämer</a:t>
            </a:r>
            <a:r>
              <a:rPr lang="en-US" dirty="0"/>
              <a:t> (1990) established the foundation of ultrasonic NDT, emphasizing wave behavior in different mediums.</a:t>
            </a:r>
            <a:br>
              <a:rPr lang="en-US" dirty="0"/>
            </a:br>
            <a:endParaRPr lang="en-US" dirty="0"/>
          </a:p>
          <a:p>
            <a:pPr>
              <a:buFont typeface="Courier New" panose="02070309020205020404" pitchFamily="49" charset="0"/>
              <a:buChar char="o"/>
            </a:pPr>
            <a:r>
              <a:rPr lang="en-US" b="1" dirty="0"/>
              <a:t>Time of Flight Measurement</a:t>
            </a:r>
            <a:r>
              <a:rPr lang="en-US" dirty="0"/>
              <a:t>: </a:t>
            </a:r>
            <a:r>
              <a:rPr lang="en-US" dirty="0" err="1"/>
              <a:t>ToF</a:t>
            </a:r>
            <a:r>
              <a:rPr lang="en-US" dirty="0"/>
              <a:t>-based methods have been widely adopted for evaluating material properties. Research by Rose (2014) highlights how </a:t>
            </a:r>
            <a:r>
              <a:rPr lang="en-US" dirty="0" err="1"/>
              <a:t>ToF</a:t>
            </a:r>
            <a:r>
              <a:rPr lang="en-US" dirty="0"/>
              <a:t> analysis aids in determining thickness, density, and elastic modulus of materials.</a:t>
            </a:r>
            <a:br>
              <a:rPr lang="en-US" dirty="0"/>
            </a:br>
            <a:endParaRPr lang="en-US" dirty="0"/>
          </a:p>
          <a:p>
            <a:pPr>
              <a:buFont typeface="Courier New" panose="02070309020205020404" pitchFamily="49" charset="0"/>
              <a:buChar char="o"/>
            </a:pPr>
            <a:r>
              <a:rPr lang="en-US" b="1" dirty="0"/>
              <a:t>Decision Tree Algorithms in Ultrasonic NDT</a:t>
            </a:r>
            <a:r>
              <a:rPr lang="en-US" dirty="0"/>
              <a:t>: Decision trees offer an interpretable and efficient approach to classifying materials based on extracted wave features. Studies by Bishop (2006) and Hastie et al. (2009) show that decision trees are well-suited for pattern recognition in signal processing applications.</a:t>
            </a:r>
            <a:endParaRPr lang="en-IN" dirty="0"/>
          </a:p>
        </p:txBody>
      </p:sp>
    </p:spTree>
    <p:extLst>
      <p:ext uri="{BB962C8B-B14F-4D97-AF65-F5344CB8AC3E}">
        <p14:creationId xmlns:p14="http://schemas.microsoft.com/office/powerpoint/2010/main" val="26575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4008-5E6D-A31B-99C1-2C053377DAE8}"/>
              </a:ext>
            </a:extLst>
          </p:cNvPr>
          <p:cNvSpPr>
            <a:spLocks noGrp="1"/>
          </p:cNvSpPr>
          <p:nvPr>
            <p:ph type="title"/>
          </p:nvPr>
        </p:nvSpPr>
        <p:spPr/>
        <p:txBody>
          <a:bodyPr/>
          <a:lstStyle/>
          <a:p>
            <a:pPr algn="ctr"/>
            <a:r>
              <a:rPr lang="en-IN" dirty="0"/>
              <a:t>NOVALTY</a:t>
            </a:r>
          </a:p>
        </p:txBody>
      </p:sp>
      <p:sp>
        <p:nvSpPr>
          <p:cNvPr id="3" name="Content Placeholder 2">
            <a:extLst>
              <a:ext uri="{FF2B5EF4-FFF2-40B4-BE49-F238E27FC236}">
                <a16:creationId xmlns:a16="http://schemas.microsoft.com/office/drawing/2014/main" id="{1BD2B15D-989E-3015-59E3-2AEEFFD4BBC3}"/>
              </a:ext>
            </a:extLst>
          </p:cNvPr>
          <p:cNvSpPr>
            <a:spLocks noGrp="1"/>
          </p:cNvSpPr>
          <p:nvPr>
            <p:ph idx="1"/>
          </p:nvPr>
        </p:nvSpPr>
        <p:spPr>
          <a:xfrm>
            <a:off x="1097280" y="1845734"/>
            <a:ext cx="5298869" cy="4023360"/>
          </a:xfrm>
        </p:spPr>
        <p:txBody>
          <a:bodyPr/>
          <a:lstStyle/>
          <a:p>
            <a:r>
              <a:rPr lang="en-US" dirty="0"/>
              <a:t>The integration of AI-based prediction, specifically using a decision tree model, for material identification in this project is a novel approach compared to existing ultrasonic testing methods. While traditional techniques rely solely on wave propagation characteristics such as time of flight (</a:t>
            </a:r>
            <a:r>
              <a:rPr lang="en-US" dirty="0" err="1"/>
              <a:t>ToF</a:t>
            </a:r>
            <a:r>
              <a:rPr lang="en-US" dirty="0"/>
              <a:t>), attenuation, and velocity, the use of AI enhances classification accuracy by learning complex patterns in the data. This advancement differentiates the present project from previous studies, making material identification more efficient, automated, and adaptable to diverse applications.</a:t>
            </a:r>
            <a:endParaRPr lang="en-IN" dirty="0"/>
          </a:p>
        </p:txBody>
      </p:sp>
      <p:pic>
        <p:nvPicPr>
          <p:cNvPr id="5" name="Picture 4">
            <a:extLst>
              <a:ext uri="{FF2B5EF4-FFF2-40B4-BE49-F238E27FC236}">
                <a16:creationId xmlns:a16="http://schemas.microsoft.com/office/drawing/2014/main" id="{4C9C6A87-1571-5018-489A-292673379240}"/>
              </a:ext>
            </a:extLst>
          </p:cNvPr>
          <p:cNvPicPr>
            <a:picLocks noChangeAspect="1"/>
          </p:cNvPicPr>
          <p:nvPr/>
        </p:nvPicPr>
        <p:blipFill>
          <a:blip r:embed="rId2"/>
          <a:stretch>
            <a:fillRect/>
          </a:stretch>
        </p:blipFill>
        <p:spPr>
          <a:xfrm>
            <a:off x="6617316" y="1940963"/>
            <a:ext cx="4538364" cy="3554864"/>
          </a:xfrm>
          <a:prstGeom prst="rect">
            <a:avLst/>
          </a:prstGeom>
        </p:spPr>
      </p:pic>
    </p:spTree>
    <p:extLst>
      <p:ext uri="{BB962C8B-B14F-4D97-AF65-F5344CB8AC3E}">
        <p14:creationId xmlns:p14="http://schemas.microsoft.com/office/powerpoint/2010/main" val="90486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7400-BE65-BC44-D545-62BA681E56CE}"/>
              </a:ext>
            </a:extLst>
          </p:cNvPr>
          <p:cNvSpPr>
            <a:spLocks noGrp="1"/>
          </p:cNvSpPr>
          <p:nvPr>
            <p:ph type="title"/>
          </p:nvPr>
        </p:nvSpPr>
        <p:spPr/>
        <p:txBody>
          <a:bodyPr/>
          <a:lstStyle/>
          <a:p>
            <a:r>
              <a:rPr lang="en-IN" dirty="0"/>
              <a:t>ASSUMPTIONS:</a:t>
            </a:r>
          </a:p>
        </p:txBody>
      </p:sp>
      <p:sp>
        <p:nvSpPr>
          <p:cNvPr id="3" name="Content Placeholder 2">
            <a:extLst>
              <a:ext uri="{FF2B5EF4-FFF2-40B4-BE49-F238E27FC236}">
                <a16:creationId xmlns:a16="http://schemas.microsoft.com/office/drawing/2014/main" id="{B1F7348D-1C80-B907-8829-9F948534BD3E}"/>
              </a:ext>
            </a:extLst>
          </p:cNvPr>
          <p:cNvSpPr>
            <a:spLocks noGrp="1"/>
          </p:cNvSpPr>
          <p:nvPr>
            <p:ph idx="1"/>
          </p:nvPr>
        </p:nvSpPr>
        <p:spPr>
          <a:xfrm>
            <a:off x="1097280" y="2157079"/>
            <a:ext cx="8190323" cy="2543841"/>
          </a:xfrm>
        </p:spPr>
        <p:txBody>
          <a:bodyPr>
            <a:normAutofit/>
          </a:bodyPr>
          <a:lstStyle/>
          <a:p>
            <a:pPr algn="just">
              <a:buFont typeface="Wingdings" panose="05000000000000000000" pitchFamily="2" charset="2"/>
              <a:buChar char="Ø"/>
            </a:pPr>
            <a:r>
              <a:rPr lang="en-IN" dirty="0"/>
              <a:t> DAMPING EFFECTS OF SURROUNDING MEDIA IS NEGLECTED.</a:t>
            </a:r>
          </a:p>
          <a:p>
            <a:pPr algn="just">
              <a:buFont typeface="Wingdings" panose="05000000000000000000" pitchFamily="2" charset="2"/>
              <a:buChar char="Ø"/>
            </a:pPr>
            <a:r>
              <a:rPr lang="en-IN" dirty="0"/>
              <a:t>ABAQUS NUMERICAL SOLVER CALCULATIONS ARE APPROXIMATED.</a:t>
            </a:r>
          </a:p>
          <a:p>
            <a:pPr algn="just">
              <a:buFont typeface="Wingdings" panose="05000000000000000000" pitchFamily="2" charset="2"/>
              <a:buChar char="Ø"/>
            </a:pPr>
            <a:r>
              <a:rPr lang="en-IN" dirty="0"/>
              <a:t>TIME OF FLIGHT VALUES ARE APPROXIMATED BETWEEN TOLERANT VALUES.</a:t>
            </a:r>
          </a:p>
          <a:p>
            <a:pPr algn="just">
              <a:buFont typeface="Wingdings" panose="05000000000000000000" pitchFamily="2" charset="2"/>
              <a:buChar char="Ø"/>
            </a:pPr>
            <a:r>
              <a:rPr lang="en-IN" dirty="0"/>
              <a:t>TEMPERATURE EFFECTES ARE NEGLECTED.</a:t>
            </a:r>
          </a:p>
          <a:p>
            <a:pPr algn="just">
              <a:buFont typeface="Wingdings" panose="05000000000000000000" pitchFamily="2" charset="2"/>
              <a:buChar char="Ø"/>
            </a:pPr>
            <a:r>
              <a:rPr lang="en-IN" dirty="0"/>
              <a:t>VALUES MAY DIFFER WITH REAL TIME EXPERIMENT.</a:t>
            </a:r>
          </a:p>
          <a:p>
            <a:pPr algn="just">
              <a:buFont typeface="Wingdings" panose="05000000000000000000" pitchFamily="2" charset="2"/>
              <a:buChar char="Ø"/>
            </a:pPr>
            <a:endParaRPr lang="en-IN" dirty="0"/>
          </a:p>
        </p:txBody>
      </p:sp>
    </p:spTree>
    <p:extLst>
      <p:ext uri="{BB962C8B-B14F-4D97-AF65-F5344CB8AC3E}">
        <p14:creationId xmlns:p14="http://schemas.microsoft.com/office/powerpoint/2010/main" val="97387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FB6D-22AD-FAF7-D673-7665A7A4D891}"/>
              </a:ext>
            </a:extLst>
          </p:cNvPr>
          <p:cNvSpPr>
            <a:spLocks noGrp="1"/>
          </p:cNvSpPr>
          <p:nvPr>
            <p:ph type="title"/>
          </p:nvPr>
        </p:nvSpPr>
        <p:spPr/>
        <p:txBody>
          <a:bodyPr/>
          <a:lstStyle/>
          <a:p>
            <a:pPr algn="ctr"/>
            <a:r>
              <a:rPr lang="en-IN" dirty="0"/>
              <a:t>METHODOLOGY</a:t>
            </a:r>
          </a:p>
        </p:txBody>
      </p:sp>
      <p:pic>
        <p:nvPicPr>
          <p:cNvPr id="5" name="Content Placeholder 4">
            <a:extLst>
              <a:ext uri="{FF2B5EF4-FFF2-40B4-BE49-F238E27FC236}">
                <a16:creationId xmlns:a16="http://schemas.microsoft.com/office/drawing/2014/main" id="{F7339139-A326-468A-19FC-865C5536ECBE}"/>
              </a:ext>
            </a:extLst>
          </p:cNvPr>
          <p:cNvPicPr>
            <a:picLocks noGrp="1" noChangeAspect="1"/>
          </p:cNvPicPr>
          <p:nvPr>
            <p:ph idx="1"/>
          </p:nvPr>
        </p:nvPicPr>
        <p:blipFill>
          <a:blip r:embed="rId2"/>
          <a:stretch>
            <a:fillRect/>
          </a:stretch>
        </p:blipFill>
        <p:spPr>
          <a:xfrm>
            <a:off x="1282045" y="3828221"/>
            <a:ext cx="4813955" cy="1974921"/>
          </a:xfrm>
        </p:spPr>
      </p:pic>
      <p:sp>
        <p:nvSpPr>
          <p:cNvPr id="6" name="TextBox 5">
            <a:extLst>
              <a:ext uri="{FF2B5EF4-FFF2-40B4-BE49-F238E27FC236}">
                <a16:creationId xmlns:a16="http://schemas.microsoft.com/office/drawing/2014/main" id="{A507E8A1-6BA9-5B7D-8DF6-F16DBFF95676}"/>
              </a:ext>
            </a:extLst>
          </p:cNvPr>
          <p:cNvSpPr txBox="1"/>
          <p:nvPr/>
        </p:nvSpPr>
        <p:spPr>
          <a:xfrm>
            <a:off x="1282044" y="1970201"/>
            <a:ext cx="9873635" cy="1754326"/>
          </a:xfrm>
          <a:prstGeom prst="rect">
            <a:avLst/>
          </a:prstGeom>
          <a:noFill/>
        </p:spPr>
        <p:txBody>
          <a:bodyPr wrap="square" rtlCol="0">
            <a:spAutoFit/>
          </a:bodyPr>
          <a:lstStyle/>
          <a:p>
            <a:pPr marL="285750" indent="-285750">
              <a:buFont typeface="Arial" panose="020B0604020202020204" pitchFamily="34" charset="0"/>
              <a:buChar char="•"/>
            </a:pPr>
            <a:r>
              <a:rPr lang="en-IN" dirty="0"/>
              <a:t>This amplitude vs time graph is different for different material which depends on the cylindrical rod material characteristics, This particular graph provides input data for the decision tree to predict the material characteristics of the cylindrical rod.</a:t>
            </a:r>
          </a:p>
          <a:p>
            <a:pPr marL="285750" indent="-285750">
              <a:buFont typeface="Arial" panose="020B0604020202020204" pitchFamily="34" charset="0"/>
              <a:buChar char="•"/>
            </a:pPr>
            <a:r>
              <a:rPr lang="en-IN" dirty="0"/>
              <a:t>The input data is the cylindrical rods diameter, length, and time of flight of the wave through the cylindrical rod upon which we compare the time of flight of the wave through a unknown cylindrical rod so that the trained AI based decision tree model would predict the material of the cylindrical rod.</a:t>
            </a:r>
          </a:p>
        </p:txBody>
      </p:sp>
      <p:pic>
        <p:nvPicPr>
          <p:cNvPr id="8" name="Picture 7">
            <a:extLst>
              <a:ext uri="{FF2B5EF4-FFF2-40B4-BE49-F238E27FC236}">
                <a16:creationId xmlns:a16="http://schemas.microsoft.com/office/drawing/2014/main" id="{07DD022E-744D-482C-F034-FE93BCA0292A}"/>
              </a:ext>
            </a:extLst>
          </p:cNvPr>
          <p:cNvPicPr>
            <a:picLocks noChangeAspect="1"/>
          </p:cNvPicPr>
          <p:nvPr/>
        </p:nvPicPr>
        <p:blipFill>
          <a:blip r:embed="rId3"/>
          <a:stretch>
            <a:fillRect/>
          </a:stretch>
        </p:blipFill>
        <p:spPr>
          <a:xfrm>
            <a:off x="6341724" y="3957368"/>
            <a:ext cx="4813955" cy="1754326"/>
          </a:xfrm>
          <a:prstGeom prst="rect">
            <a:avLst/>
          </a:prstGeom>
        </p:spPr>
      </p:pic>
      <p:sp>
        <p:nvSpPr>
          <p:cNvPr id="9" name="TextBox 8">
            <a:extLst>
              <a:ext uri="{FF2B5EF4-FFF2-40B4-BE49-F238E27FC236}">
                <a16:creationId xmlns:a16="http://schemas.microsoft.com/office/drawing/2014/main" id="{62865E8D-C12D-BAC6-AD5D-F8742C3F5E5E}"/>
              </a:ext>
            </a:extLst>
          </p:cNvPr>
          <p:cNvSpPr txBox="1"/>
          <p:nvPr/>
        </p:nvSpPr>
        <p:spPr>
          <a:xfrm>
            <a:off x="2044044" y="5906836"/>
            <a:ext cx="3289955" cy="369332"/>
          </a:xfrm>
          <a:prstGeom prst="rect">
            <a:avLst/>
          </a:prstGeom>
          <a:noFill/>
        </p:spPr>
        <p:txBody>
          <a:bodyPr wrap="square" rtlCol="0">
            <a:spAutoFit/>
          </a:bodyPr>
          <a:lstStyle/>
          <a:p>
            <a:r>
              <a:rPr lang="en-IN" dirty="0"/>
              <a:t>RESEARCH PAPERS AMP vs TIME</a:t>
            </a:r>
          </a:p>
        </p:txBody>
      </p:sp>
      <p:sp>
        <p:nvSpPr>
          <p:cNvPr id="10" name="TextBox 9">
            <a:extLst>
              <a:ext uri="{FF2B5EF4-FFF2-40B4-BE49-F238E27FC236}">
                <a16:creationId xmlns:a16="http://schemas.microsoft.com/office/drawing/2014/main" id="{FD63725C-8F8D-B3B5-1F96-A80CD004996B}"/>
              </a:ext>
            </a:extLst>
          </p:cNvPr>
          <p:cNvSpPr txBox="1"/>
          <p:nvPr/>
        </p:nvSpPr>
        <p:spPr>
          <a:xfrm>
            <a:off x="6507479" y="5906836"/>
            <a:ext cx="4482444" cy="369332"/>
          </a:xfrm>
          <a:prstGeom prst="rect">
            <a:avLst/>
          </a:prstGeom>
          <a:noFill/>
        </p:spPr>
        <p:txBody>
          <a:bodyPr wrap="square" rtlCol="0">
            <a:spAutoFit/>
          </a:bodyPr>
          <a:lstStyle/>
          <a:p>
            <a:pPr algn="ctr"/>
            <a:r>
              <a:rPr lang="en-IN" dirty="0"/>
              <a:t>ABAQUS AMP vs TIME History output graph</a:t>
            </a:r>
          </a:p>
        </p:txBody>
      </p:sp>
    </p:spTree>
    <p:extLst>
      <p:ext uri="{BB962C8B-B14F-4D97-AF65-F5344CB8AC3E}">
        <p14:creationId xmlns:p14="http://schemas.microsoft.com/office/powerpoint/2010/main" val="2837926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5838</TotalTime>
  <Words>1331</Words>
  <Application>Microsoft Office PowerPoint</Application>
  <PresentationFormat>Widescreen</PresentationFormat>
  <Paragraphs>152</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ADLaM Display</vt:lpstr>
      <vt:lpstr>Arial</vt:lpstr>
      <vt:lpstr>Calibri</vt:lpstr>
      <vt:lpstr>Calibri Light</vt:lpstr>
      <vt:lpstr>Courier New</vt:lpstr>
      <vt:lpstr>Wingdings</vt:lpstr>
      <vt:lpstr>Retrospect</vt:lpstr>
      <vt:lpstr>TOPIC</vt:lpstr>
      <vt:lpstr>INTRODUCTION</vt:lpstr>
      <vt:lpstr>INTRODUCTION</vt:lpstr>
      <vt:lpstr>OBJECTIVE </vt:lpstr>
      <vt:lpstr>EXISTING INVENTIONS</vt:lpstr>
      <vt:lpstr>LITERATURE REVIEW</vt:lpstr>
      <vt:lpstr>NOVALTY</vt:lpstr>
      <vt:lpstr>ASSUMPTIONS:</vt:lpstr>
      <vt:lpstr>METHODOLOGY</vt:lpstr>
      <vt:lpstr>DISCUSSION ON RESULTS</vt:lpstr>
      <vt:lpstr>TIME OF FLIGHT FOR DIFFERENT LENGTHS</vt:lpstr>
      <vt:lpstr>DERIVATION FOR GOVERNING EQUATION OF WAVE PROPAGATION: </vt:lpstr>
      <vt:lpstr>Derivation of the 1D Wave Equation </vt:lpstr>
      <vt:lpstr>DERIVATION</vt:lpstr>
      <vt:lpstr>DERIVATION</vt:lpstr>
      <vt:lpstr>DERIVATION</vt:lpstr>
      <vt:lpstr>DERIVATION</vt:lpstr>
      <vt:lpstr>APPLYING NUMERICAL METHOD ( CTCS ) ON GOVERNING EQUATION </vt:lpstr>
      <vt:lpstr>MATLAB CODE</vt:lpstr>
      <vt:lpstr>PowerPoint Presentation</vt:lpstr>
      <vt:lpstr>VALIDATION WITH MATLAB RESULT:</vt:lpstr>
      <vt:lpstr>WORK DONE UPTO NOW</vt:lpstr>
      <vt:lpstr>REMAINING WORK</vt:lpstr>
      <vt:lpstr>SCOPE FOR IMPROVEMENT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dc:title>
  <dc:creator>Banoth Naveen nayak</dc:creator>
  <cp:lastModifiedBy>Banoth Naveen nayak</cp:lastModifiedBy>
  <cp:revision>14</cp:revision>
  <dcterms:created xsi:type="dcterms:W3CDTF">2025-03-02T09:38:42Z</dcterms:created>
  <dcterms:modified xsi:type="dcterms:W3CDTF">2025-03-06T15:12:37Z</dcterms:modified>
</cp:coreProperties>
</file>